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2" r:id="rId3"/>
    <p:sldId id="290" r:id="rId4"/>
    <p:sldId id="298" r:id="rId5"/>
    <p:sldId id="293" r:id="rId6"/>
    <p:sldId id="269" r:id="rId7"/>
    <p:sldId id="299" r:id="rId8"/>
    <p:sldId id="348" r:id="rId9"/>
    <p:sldId id="275" r:id="rId10"/>
    <p:sldId id="276" r:id="rId11"/>
    <p:sldId id="280" r:id="rId12"/>
    <p:sldId id="326" r:id="rId13"/>
    <p:sldId id="327" r:id="rId14"/>
    <p:sldId id="345" r:id="rId15"/>
    <p:sldId id="346" r:id="rId16"/>
    <p:sldId id="285" r:id="rId17"/>
    <p:sldId id="286" r:id="rId18"/>
    <p:sldId id="287" r:id="rId19"/>
    <p:sldId id="288" r:id="rId20"/>
    <p:sldId id="289" r:id="rId21"/>
    <p:sldId id="295" r:id="rId22"/>
    <p:sldId id="297" r:id="rId23"/>
  </p:sldIdLst>
  <p:sldSz cx="9144000" cy="6858000" type="screen4x3"/>
  <p:notesSz cx="68580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295" autoAdjust="0"/>
  </p:normalViewPr>
  <p:slideViewPr>
    <p:cSldViewPr>
      <p:cViewPr varScale="1">
        <p:scale>
          <a:sx n="80" d="100"/>
          <a:sy n="80" d="100"/>
        </p:scale>
        <p:origin x="163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C1891C2C-1688-E345-A1BF-848605443E2A}" type="datetimeFigureOut">
              <a:rPr lang="en-US" smtClean="0"/>
              <a:t>3/22/2022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B56BF332-1859-114C-94B2-55ADA1AE4663}" type="slidenum">
              <a:rPr lang="en-US" smtClean="0"/>
              <a:t>‹#›</a:t>
            </a:fld>
            <a:endParaRPr lang="en-US"/>
          </a:p>
        </p:txBody>
      </p:sp>
    </p:spTree>
    <p:extLst>
      <p:ext uri="{BB962C8B-B14F-4D97-AF65-F5344CB8AC3E}">
        <p14:creationId xmlns:p14="http://schemas.microsoft.com/office/powerpoint/2010/main" val="2494829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AF858A0-8CBD-4771-90A3-A31C4B8ABA38}" type="datetimeFigureOut">
              <a:rPr lang="en-US" smtClean="0"/>
              <a:t>3/22/2022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CF28C2A1-3883-431E-A254-32158267D557}" type="slidenum">
              <a:rPr lang="en-US" smtClean="0"/>
              <a:t>‹#›</a:t>
            </a:fld>
            <a:endParaRPr lang="en-US" dirty="0"/>
          </a:p>
        </p:txBody>
      </p:sp>
    </p:spTree>
    <p:extLst>
      <p:ext uri="{BB962C8B-B14F-4D97-AF65-F5344CB8AC3E}">
        <p14:creationId xmlns:p14="http://schemas.microsoft.com/office/powerpoint/2010/main" val="2910106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8C2A1-3883-431E-A254-32158267D557}" type="slidenum">
              <a:rPr lang="en-US" smtClean="0"/>
              <a:t>1</a:t>
            </a:fld>
            <a:endParaRPr lang="en-US" dirty="0"/>
          </a:p>
        </p:txBody>
      </p:sp>
    </p:spTree>
    <p:extLst>
      <p:ext uri="{BB962C8B-B14F-4D97-AF65-F5344CB8AC3E}">
        <p14:creationId xmlns:p14="http://schemas.microsoft.com/office/powerpoint/2010/main" val="422027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12</a:t>
            </a:fld>
            <a:endParaRPr lang="en-US" dirty="0"/>
          </a:p>
        </p:txBody>
      </p:sp>
    </p:spTree>
    <p:extLst>
      <p:ext uri="{BB962C8B-B14F-4D97-AF65-F5344CB8AC3E}">
        <p14:creationId xmlns:p14="http://schemas.microsoft.com/office/powerpoint/2010/main" val="3460442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B9073-4934-4A18-B03D-7FA2DABDE591}" type="slidenum">
              <a:rPr lang="en-US" smtClean="0"/>
              <a:t>13</a:t>
            </a:fld>
            <a:endParaRPr lang="en-US" dirty="0"/>
          </a:p>
        </p:txBody>
      </p:sp>
    </p:spTree>
    <p:extLst>
      <p:ext uri="{BB962C8B-B14F-4D97-AF65-F5344CB8AC3E}">
        <p14:creationId xmlns:p14="http://schemas.microsoft.com/office/powerpoint/2010/main" val="765763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 not have to be</a:t>
            </a:r>
            <a:r>
              <a:rPr lang="en-US" baseline="0" dirty="0"/>
              <a:t> a citizen to obtain SSS.</a:t>
            </a:r>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16</a:t>
            </a:fld>
            <a:endParaRPr lang="en-US" dirty="0"/>
          </a:p>
        </p:txBody>
      </p:sp>
    </p:spTree>
    <p:extLst>
      <p:ext uri="{BB962C8B-B14F-4D97-AF65-F5344CB8AC3E}">
        <p14:creationId xmlns:p14="http://schemas.microsoft.com/office/powerpoint/2010/main" val="2829193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17</a:t>
            </a:fld>
            <a:endParaRPr lang="en-US" dirty="0"/>
          </a:p>
        </p:txBody>
      </p:sp>
    </p:spTree>
    <p:extLst>
      <p:ext uri="{BB962C8B-B14F-4D97-AF65-F5344CB8AC3E}">
        <p14:creationId xmlns:p14="http://schemas.microsoft.com/office/powerpoint/2010/main" val="3953035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Centrally located data makes it easy to collaborate from different RDCs.</a:t>
            </a:r>
          </a:p>
          <a:p>
            <a:endParaRPr lang="en-US" dirty="0"/>
          </a:p>
          <a:p>
            <a:r>
              <a:rPr lang="en-US" dirty="0"/>
              <a:t>Once</a:t>
            </a:r>
            <a:r>
              <a:rPr lang="en-US" baseline="0" dirty="0"/>
              <a:t> you are have your results, you submit them to disclosure review to make sure there is no confidential information in them.  Then they are emailed to you and you can write your papers or make your presentations.</a:t>
            </a:r>
            <a:endParaRPr lang="en-US" dirty="0"/>
          </a:p>
        </p:txBody>
      </p:sp>
      <p:sp>
        <p:nvSpPr>
          <p:cNvPr id="4" name="Slide Number Placeholder 3"/>
          <p:cNvSpPr>
            <a:spLocks noGrp="1"/>
          </p:cNvSpPr>
          <p:nvPr>
            <p:ph type="sldNum" sz="quarter" idx="10"/>
          </p:nvPr>
        </p:nvSpPr>
        <p:spPr/>
        <p:txBody>
          <a:bodyPr/>
          <a:lstStyle/>
          <a:p>
            <a:fld id="{CF28C2A1-3883-431E-A254-32158267D557}" type="slidenum">
              <a:rPr lang="en-US" smtClean="0"/>
              <a:t>18</a:t>
            </a:fld>
            <a:endParaRPr lang="en-US" dirty="0"/>
          </a:p>
        </p:txBody>
      </p:sp>
    </p:spTree>
    <p:extLst>
      <p:ext uri="{BB962C8B-B14F-4D97-AF65-F5344CB8AC3E}">
        <p14:creationId xmlns:p14="http://schemas.microsoft.com/office/powerpoint/2010/main" val="1712120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19</a:t>
            </a:fld>
            <a:endParaRPr lang="en-US" dirty="0"/>
          </a:p>
        </p:txBody>
      </p:sp>
    </p:spTree>
    <p:extLst>
      <p:ext uri="{BB962C8B-B14F-4D97-AF65-F5344CB8AC3E}">
        <p14:creationId xmlns:p14="http://schemas.microsoft.com/office/powerpoint/2010/main" val="6566445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20</a:t>
            </a:fld>
            <a:endParaRPr lang="en-US" dirty="0"/>
          </a:p>
        </p:txBody>
      </p:sp>
    </p:spTree>
    <p:extLst>
      <p:ext uri="{BB962C8B-B14F-4D97-AF65-F5344CB8AC3E}">
        <p14:creationId xmlns:p14="http://schemas.microsoft.com/office/powerpoint/2010/main" val="36769947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21</a:t>
            </a:fld>
            <a:endParaRPr lang="en-US" dirty="0"/>
          </a:p>
        </p:txBody>
      </p:sp>
    </p:spTree>
    <p:extLst>
      <p:ext uri="{BB962C8B-B14F-4D97-AF65-F5344CB8AC3E}">
        <p14:creationId xmlns:p14="http://schemas.microsoft.com/office/powerpoint/2010/main" val="3676994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22</a:t>
            </a:fld>
            <a:endParaRPr lang="en-US" dirty="0"/>
          </a:p>
        </p:txBody>
      </p:sp>
    </p:spTree>
    <p:extLst>
      <p:ext uri="{BB962C8B-B14F-4D97-AF65-F5344CB8AC3E}">
        <p14:creationId xmlns:p14="http://schemas.microsoft.com/office/powerpoint/2010/main" val="3676994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F28C2A1-3883-431E-A254-32158267D557}" type="slidenum">
              <a:rPr lang="en-US" smtClean="0"/>
              <a:t>2</a:t>
            </a:fld>
            <a:endParaRPr lang="en-US" dirty="0"/>
          </a:p>
        </p:txBody>
      </p:sp>
    </p:spTree>
    <p:extLst>
      <p:ext uri="{BB962C8B-B14F-4D97-AF65-F5344CB8AC3E}">
        <p14:creationId xmlns:p14="http://schemas.microsoft.com/office/powerpoint/2010/main" val="3882335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means we can ask more detailed, specific research questions here at PSU</a:t>
            </a:r>
            <a:r>
              <a:rPr lang="en-US" baseline="0" dirty="0"/>
              <a:t>. Keep that in mind as I talk about the types of data available and research examples.</a:t>
            </a:r>
            <a:endParaRPr lang="en-US" dirty="0"/>
          </a:p>
        </p:txBody>
      </p:sp>
      <p:sp>
        <p:nvSpPr>
          <p:cNvPr id="4" name="Slide Number Placeholder 3"/>
          <p:cNvSpPr>
            <a:spLocks noGrp="1"/>
          </p:cNvSpPr>
          <p:nvPr>
            <p:ph type="sldNum" sz="quarter" idx="10"/>
          </p:nvPr>
        </p:nvSpPr>
        <p:spPr/>
        <p:txBody>
          <a:bodyPr/>
          <a:lstStyle/>
          <a:p>
            <a:fld id="{CF28C2A1-3883-431E-A254-32158267D557}" type="slidenum">
              <a:rPr lang="en-US" smtClean="0"/>
              <a:t>4</a:t>
            </a:fld>
            <a:endParaRPr lang="en-US" dirty="0"/>
          </a:p>
        </p:txBody>
      </p:sp>
    </p:spTree>
    <p:extLst>
      <p:ext uri="{BB962C8B-B14F-4D97-AF65-F5344CB8AC3E}">
        <p14:creationId xmlns:p14="http://schemas.microsoft.com/office/powerpoint/2010/main" val="282437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1940 Decennial Census – about 40%</a:t>
            </a:r>
            <a:r>
              <a:rPr lang="en-US" baseline="0" dirty="0"/>
              <a:t> PIK rate overall, 72% for children</a:t>
            </a:r>
            <a:endParaRPr lang="en-US" dirty="0"/>
          </a:p>
        </p:txBody>
      </p:sp>
      <p:sp>
        <p:nvSpPr>
          <p:cNvPr id="4" name="Slide Number Placeholder 3"/>
          <p:cNvSpPr>
            <a:spLocks noGrp="1"/>
          </p:cNvSpPr>
          <p:nvPr>
            <p:ph type="sldNum" sz="quarter" idx="10"/>
          </p:nvPr>
        </p:nvSpPr>
        <p:spPr/>
        <p:txBody>
          <a:bodyPr/>
          <a:lstStyle/>
          <a:p>
            <a:fld id="{D71A8971-5F0B-4911-87AC-F8CFD894A892}" type="slidenum">
              <a:rPr lang="en-US" smtClean="0"/>
              <a:t>5</a:t>
            </a:fld>
            <a:endParaRPr lang="en-US" dirty="0"/>
          </a:p>
        </p:txBody>
      </p:sp>
    </p:spTree>
    <p:extLst>
      <p:ext uri="{BB962C8B-B14F-4D97-AF65-F5344CB8AC3E}">
        <p14:creationId xmlns:p14="http://schemas.microsoft.com/office/powerpoint/2010/main" val="1881090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Decennial</a:t>
            </a:r>
            <a:r>
              <a:rPr lang="en-US" baseline="0" dirty="0"/>
              <a:t> Census - long form micro data through 2000</a:t>
            </a:r>
          </a:p>
          <a:p>
            <a:r>
              <a:rPr lang="en-US" baseline="0" dirty="0"/>
              <a:t>ACS -replaces the long form (annual survey, 250,000 households each month; 3m households per year); full national coverage starting in 2005</a:t>
            </a:r>
            <a:endParaRPr lang="en-US" dirty="0"/>
          </a:p>
          <a:p>
            <a:endParaRPr lang="en-US" dirty="0"/>
          </a:p>
          <a:p>
            <a:r>
              <a:rPr lang="en-US" b="1" dirty="0"/>
              <a:t>Key Features</a:t>
            </a:r>
          </a:p>
          <a:p>
            <a:pPr lvl="1"/>
            <a:r>
              <a:rPr lang="en-US" dirty="0"/>
              <a:t>No top-coding of income and wealth</a:t>
            </a:r>
          </a:p>
          <a:p>
            <a:pPr lvl="1"/>
            <a:r>
              <a:rPr lang="en-US" dirty="0"/>
              <a:t>Fine geographic detail (block group)</a:t>
            </a:r>
          </a:p>
          <a:p>
            <a:pPr lvl="1"/>
            <a:r>
              <a:rPr lang="en-US" dirty="0"/>
              <a:t>Additional variables like “birthdate”</a:t>
            </a:r>
          </a:p>
          <a:p>
            <a:pPr lvl="1"/>
            <a:r>
              <a:rPr lang="en-US" dirty="0"/>
              <a:t>Consistent Personal Identification Keys (PIKs) </a:t>
            </a:r>
          </a:p>
          <a:p>
            <a:pPr lvl="2"/>
            <a:r>
              <a:rPr lang="en-US" dirty="0"/>
              <a:t>=&gt; able to link to other Census data</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6</a:t>
            </a:fld>
            <a:endParaRPr lang="en-US" dirty="0"/>
          </a:p>
        </p:txBody>
      </p:sp>
    </p:spTree>
    <p:extLst>
      <p:ext uri="{BB962C8B-B14F-4D97-AF65-F5344CB8AC3E}">
        <p14:creationId xmlns:p14="http://schemas.microsoft.com/office/powerpoint/2010/main" val="1037172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Decennial</a:t>
            </a:r>
            <a:r>
              <a:rPr lang="en-US" baseline="0" dirty="0"/>
              <a:t> Census - long form micro data through 2000</a:t>
            </a:r>
          </a:p>
          <a:p>
            <a:r>
              <a:rPr lang="en-US" baseline="0" dirty="0"/>
              <a:t>ACS -replaces the long form (annual survey, 250,000 households each month; 3m households per year); full national coverage starting in 2005</a:t>
            </a:r>
            <a:endParaRPr lang="en-US" dirty="0"/>
          </a:p>
          <a:p>
            <a:endParaRPr lang="en-US" dirty="0"/>
          </a:p>
          <a:p>
            <a:r>
              <a:rPr lang="en-US" b="1" dirty="0"/>
              <a:t>Key Features</a:t>
            </a:r>
          </a:p>
          <a:p>
            <a:pPr lvl="1"/>
            <a:r>
              <a:rPr lang="en-US" dirty="0"/>
              <a:t>No top-coding of income and wealth</a:t>
            </a:r>
          </a:p>
          <a:p>
            <a:pPr lvl="1"/>
            <a:r>
              <a:rPr lang="en-US" dirty="0"/>
              <a:t>Fine geographic detail (block group)</a:t>
            </a:r>
          </a:p>
          <a:p>
            <a:pPr lvl="1"/>
            <a:r>
              <a:rPr lang="en-US" dirty="0"/>
              <a:t>Additional variables like “birthdate”</a:t>
            </a:r>
          </a:p>
          <a:p>
            <a:pPr lvl="1"/>
            <a:r>
              <a:rPr lang="en-US" dirty="0"/>
              <a:t>Consistent Personal Identification Keys (PIKs) </a:t>
            </a:r>
          </a:p>
          <a:p>
            <a:pPr lvl="2"/>
            <a:r>
              <a:rPr lang="en-US" dirty="0"/>
              <a:t>=&gt; able to link to other Census data</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8</a:t>
            </a:fld>
            <a:endParaRPr lang="en-US" dirty="0"/>
          </a:p>
        </p:txBody>
      </p:sp>
    </p:spTree>
    <p:extLst>
      <p:ext uri="{BB962C8B-B14F-4D97-AF65-F5344CB8AC3E}">
        <p14:creationId xmlns:p14="http://schemas.microsoft.com/office/powerpoint/2010/main" val="18013962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28C2A1-3883-431E-A254-32158267D557}" type="slidenum">
              <a:rPr lang="en-US" smtClean="0"/>
              <a:t>9</a:t>
            </a:fld>
            <a:endParaRPr lang="en-US" dirty="0"/>
          </a:p>
        </p:txBody>
      </p:sp>
    </p:spTree>
    <p:extLst>
      <p:ext uri="{BB962C8B-B14F-4D97-AF65-F5344CB8AC3E}">
        <p14:creationId xmlns:p14="http://schemas.microsoft.com/office/powerpoint/2010/main" val="1886858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National Health and Nutrition Examination Survey (NHANES I, II, II):</a:t>
            </a:r>
          </a:p>
          <a:p>
            <a:r>
              <a:rPr lang="en-US" dirty="0"/>
              <a:t>Periodic surveys since 1972 </a:t>
            </a:r>
          </a:p>
          <a:p>
            <a:r>
              <a:rPr lang="en-US" dirty="0"/>
              <a:t>Includes data from self report, physical exam, and lab tests</a:t>
            </a:r>
          </a:p>
          <a:p>
            <a:pPr lvl="1"/>
            <a:r>
              <a:rPr lang="en-US" dirty="0"/>
              <a:t>Nutrition measures and self-reported nutritional intake</a:t>
            </a:r>
          </a:p>
          <a:p>
            <a:pPr lvl="1"/>
            <a:r>
              <a:rPr lang="en-US" dirty="0"/>
              <a:t>Self-reported health problems</a:t>
            </a:r>
          </a:p>
          <a:p>
            <a:pPr lvl="1"/>
            <a:r>
              <a:rPr lang="en-US" dirty="0"/>
              <a:t>Medical, dental, and physical measurements</a:t>
            </a:r>
          </a:p>
          <a:p>
            <a:pPr lvl="1"/>
            <a:r>
              <a:rPr lang="en-US" dirty="0"/>
              <a:t>Age, race, and ethnicity</a:t>
            </a:r>
          </a:p>
          <a:p>
            <a:r>
              <a:rPr lang="en-US" dirty="0"/>
              <a:t>Applications</a:t>
            </a:r>
          </a:p>
          <a:p>
            <a:pPr lvl="1"/>
            <a:r>
              <a:rPr lang="en-US" dirty="0"/>
              <a:t>Sets national standards for height, weight, and blood pressure</a:t>
            </a:r>
          </a:p>
          <a:p>
            <a:pPr lvl="1"/>
            <a:r>
              <a:rPr lang="en-US" dirty="0"/>
              <a:t>Used to estimate disease presence and risk factors</a:t>
            </a:r>
          </a:p>
          <a:p>
            <a:endParaRPr lang="en-US" dirty="0"/>
          </a:p>
          <a:p>
            <a:r>
              <a:rPr lang="en-US" sz="1200" dirty="0"/>
              <a:t>National Health Interview Survey (NHIS):</a:t>
            </a:r>
          </a:p>
          <a:p>
            <a:r>
              <a:rPr lang="en-US" dirty="0"/>
              <a:t>Cross-sectional, representative survey collected regularly since 1957</a:t>
            </a:r>
          </a:p>
          <a:p>
            <a:r>
              <a:rPr lang="en-US" dirty="0"/>
              <a:t>Data collected: </a:t>
            </a:r>
          </a:p>
          <a:p>
            <a:pPr lvl="1"/>
            <a:r>
              <a:rPr lang="en-US" dirty="0"/>
              <a:t>Self-report health status and health conditions</a:t>
            </a:r>
          </a:p>
          <a:p>
            <a:pPr lvl="1"/>
            <a:r>
              <a:rPr lang="en-US" dirty="0"/>
              <a:t>Recent health events</a:t>
            </a:r>
          </a:p>
          <a:p>
            <a:pPr lvl="1"/>
            <a:r>
              <a:rPr lang="en-US" dirty="0"/>
              <a:t>Utilization of medical care and health insurance</a:t>
            </a:r>
          </a:p>
          <a:p>
            <a:pPr lvl="1"/>
            <a:r>
              <a:rPr lang="en-US" dirty="0"/>
              <a:t>Demographic, employment and income information</a:t>
            </a:r>
          </a:p>
          <a:p>
            <a:r>
              <a:rPr lang="en-US" dirty="0"/>
              <a:t>Applications</a:t>
            </a:r>
          </a:p>
          <a:p>
            <a:pPr lvl="1"/>
            <a:r>
              <a:rPr lang="en-US" dirty="0"/>
              <a:t>Used to estimate insurance coverage and healthcare utilization</a:t>
            </a:r>
          </a:p>
          <a:p>
            <a:pPr lvl="1"/>
            <a:r>
              <a:rPr lang="en-US" dirty="0"/>
              <a:t>Health disparities by age, race, and socio-economics status</a:t>
            </a:r>
          </a:p>
          <a:p>
            <a:endParaRPr lang="en-US" dirty="0"/>
          </a:p>
        </p:txBody>
      </p:sp>
      <p:sp>
        <p:nvSpPr>
          <p:cNvPr id="4" name="Slide Number Placeholder 3"/>
          <p:cNvSpPr>
            <a:spLocks noGrp="1"/>
          </p:cNvSpPr>
          <p:nvPr>
            <p:ph type="sldNum" sz="quarter" idx="10"/>
          </p:nvPr>
        </p:nvSpPr>
        <p:spPr/>
        <p:txBody>
          <a:bodyPr/>
          <a:lstStyle/>
          <a:p>
            <a:fld id="{3ADAB3B1-3CD8-4667-98EF-EA116D2745EB}" type="slidenum">
              <a:rPr lang="en-US" smtClean="0"/>
              <a:pPr/>
              <a:t>10</a:t>
            </a:fld>
            <a:endParaRPr lang="en-US" dirty="0"/>
          </a:p>
        </p:txBody>
      </p:sp>
    </p:spTree>
    <p:extLst>
      <p:ext uri="{BB962C8B-B14F-4D97-AF65-F5344CB8AC3E}">
        <p14:creationId xmlns:p14="http://schemas.microsoft.com/office/powerpoint/2010/main" val="3303751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http://www.cdc.gov/nchs/icd/icd9.htm</a:t>
            </a:r>
          </a:p>
        </p:txBody>
      </p:sp>
      <p:sp>
        <p:nvSpPr>
          <p:cNvPr id="4" name="Slide Number Placeholder 3"/>
          <p:cNvSpPr>
            <a:spLocks noGrp="1"/>
          </p:cNvSpPr>
          <p:nvPr>
            <p:ph type="sldNum" sz="quarter" idx="10"/>
          </p:nvPr>
        </p:nvSpPr>
        <p:spPr/>
        <p:txBody>
          <a:bodyPr/>
          <a:lstStyle/>
          <a:p>
            <a:fld id="{CF28C2A1-3883-431E-A254-32158267D557}" type="slidenum">
              <a:rPr lang="en-US" smtClean="0"/>
              <a:t>11</a:t>
            </a:fld>
            <a:endParaRPr lang="en-US" dirty="0"/>
          </a:p>
        </p:txBody>
      </p:sp>
    </p:spTree>
    <p:extLst>
      <p:ext uri="{BB962C8B-B14F-4D97-AF65-F5344CB8AC3E}">
        <p14:creationId xmlns:p14="http://schemas.microsoft.com/office/powerpoint/2010/main" val="588548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a:t>Click to add title</a:t>
            </a:r>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573290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idx="1" hasCustomPrompt="1"/>
          </p:nvPr>
        </p:nvSpPr>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30320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145508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p>
        </p:txBody>
      </p:sp>
      <p:sp>
        <p:nvSpPr>
          <p:cNvPr id="5" name="Slide Number Placeholder 4"/>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2382800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212C905-FF40-4437-BDDD-7BDE312C732D}" type="slidenum">
              <a:rPr lang="en-US" smtClean="0"/>
              <a:t>‹#›</a:t>
            </a:fld>
            <a:endParaRPr lang="en-US" dirty="0"/>
          </a:p>
        </p:txBody>
      </p:sp>
    </p:spTree>
    <p:extLst>
      <p:ext uri="{BB962C8B-B14F-4D97-AF65-F5344CB8AC3E}">
        <p14:creationId xmlns:p14="http://schemas.microsoft.com/office/powerpoint/2010/main" val="32363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BFE6D4-27A9-4AE4-9EAE-AF75F97B179B}" type="slidenum">
              <a:rPr lang="en-US" smtClean="0"/>
              <a:t>‹#›</a:t>
            </a:fld>
            <a:endParaRPr lang="en-US" dirty="0"/>
          </a:p>
        </p:txBody>
      </p:sp>
    </p:spTree>
    <p:extLst>
      <p:ext uri="{BB962C8B-B14F-4D97-AF65-F5344CB8AC3E}">
        <p14:creationId xmlns:p14="http://schemas.microsoft.com/office/powerpoint/2010/main" val="290358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add title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3505200" y="6356350"/>
            <a:ext cx="2133600" cy="365125"/>
          </a:xfrm>
          <a:prstGeom prst="rect">
            <a:avLst/>
          </a:prstGeom>
        </p:spPr>
        <p:txBody>
          <a:bodyPr vert="horz" lIns="91440" tIns="45720" rIns="91440" bIns="45720" rtlCol="0" anchor="ctr"/>
          <a:lstStyle>
            <a:lvl1pPr algn="ctr">
              <a:defRPr sz="1200" b="1">
                <a:solidFill>
                  <a:schemeClr val="tx2"/>
                </a:solidFill>
              </a:defRPr>
            </a:lvl1pPr>
          </a:lstStyle>
          <a:p>
            <a:fld id="{5212C905-FF40-4437-BDDD-7BDE312C732D}" type="slidenum">
              <a:rPr lang="en-US" smtClean="0"/>
              <a:pPr/>
              <a:t>‹#›</a:t>
            </a:fld>
            <a:endParaRPr lang="en-US" dirty="0"/>
          </a:p>
        </p:txBody>
      </p:sp>
    </p:spTree>
    <p:extLst>
      <p:ext uri="{BB962C8B-B14F-4D97-AF65-F5344CB8AC3E}">
        <p14:creationId xmlns:p14="http://schemas.microsoft.com/office/powerpoint/2010/main" val="41646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 id="2147483656" r:id="rId6"/>
  </p:sldLayoutIdLst>
  <p:hf hdr="0" ftr="0" dt="0"/>
  <p:txStyles>
    <p:titleStyle>
      <a:lvl1pPr algn="ctr" defTabSz="914400" rtl="0" eaLnBrk="1" latinLnBrk="0" hangingPunct="1">
        <a:spcBef>
          <a:spcPct val="0"/>
        </a:spcBef>
        <a:buNone/>
        <a:defRPr sz="4400" b="1" i="0" kern="1200" baseline="0">
          <a:solidFill>
            <a:schemeClr val="tx2"/>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baseline="0">
          <a:solidFill>
            <a:schemeClr val="tx2"/>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baseline="0">
          <a:solidFill>
            <a:schemeClr val="tx2"/>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baseline="0">
          <a:solidFill>
            <a:schemeClr val="tx2"/>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cses.nsf.gov/about/lic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mily.k.greenman@census.gov" TargetMode="External"/><Relationship Id="rId7" Type="http://schemas.openxmlformats.org/officeDocument/2006/relationships/hyperlink" Target="http://www.census.gov/fsrdc"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ideas.repec.org/s/cen/wpaper.html" TargetMode="External"/><Relationship Id="rId5" Type="http://schemas.openxmlformats.org/officeDocument/2006/relationships/hyperlink" Target="http://www.psurdc.psu.edu/" TargetMode="External"/><Relationship Id="rId4" Type="http://schemas.openxmlformats.org/officeDocument/2006/relationships/hyperlink" Target="mailto:Julie.l.hotchkiss@psu.ed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meps.ahrq.gov/mepsweb/data_stats/onsite_datacenter.j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census.gov/ces/publications/annualreport.html" TargetMode="External"/><Relationship Id="rId5" Type="http://schemas.openxmlformats.org/officeDocument/2006/relationships/hyperlink" Target="http://www.cdc.gov/rdc/b3prosal/pp300.htm" TargetMode="External"/><Relationship Id="rId4" Type="http://schemas.openxmlformats.org/officeDocument/2006/relationships/hyperlink" Target="http://www.cdc.gov/rdc/b1datatype/dt100.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cdc.gov/nchs/data_access/data_linkage_activities.ht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r>
              <a:rPr lang="en-US" sz="3800" dirty="0"/>
              <a:t>Conducting Research in the Penn State Federal Statistical Research Data Center</a:t>
            </a:r>
          </a:p>
        </p:txBody>
      </p:sp>
      <p:sp>
        <p:nvSpPr>
          <p:cNvPr id="3" name="Subtitle 2"/>
          <p:cNvSpPr>
            <a:spLocks noGrp="1"/>
          </p:cNvSpPr>
          <p:nvPr>
            <p:ph type="subTitle" idx="1"/>
          </p:nvPr>
        </p:nvSpPr>
        <p:spPr/>
        <p:txBody>
          <a:bodyPr>
            <a:normAutofit fontScale="70000" lnSpcReduction="20000"/>
          </a:bodyPr>
          <a:lstStyle/>
          <a:p>
            <a:r>
              <a:rPr lang="en-US" dirty="0"/>
              <a:t>Emily </a:t>
            </a:r>
            <a:r>
              <a:rPr lang="en-US" dirty="0" err="1"/>
              <a:t>Greenman</a:t>
            </a:r>
            <a:r>
              <a:rPr lang="en-US" dirty="0"/>
              <a:t>, PhD</a:t>
            </a:r>
          </a:p>
          <a:p>
            <a:r>
              <a:rPr lang="en-US" dirty="0"/>
              <a:t>Administrator, PSUFSRDC</a:t>
            </a:r>
          </a:p>
          <a:p>
            <a:r>
              <a:rPr lang="en-US" dirty="0"/>
              <a:t>U.S. Census Bureau</a:t>
            </a:r>
          </a:p>
          <a:p>
            <a:endParaRPr lang="en-US" dirty="0"/>
          </a:p>
          <a:p>
            <a:r>
              <a:rPr lang="en-US" sz="2900" i="1" dirty="0"/>
              <a:t>March 22, 2022</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a:t>
            </a:fld>
            <a:endParaRPr lang="en-US" dirty="0"/>
          </a:p>
        </p:txBody>
      </p:sp>
    </p:spTree>
    <p:extLst>
      <p:ext uri="{BB962C8B-B14F-4D97-AF65-F5344CB8AC3E}">
        <p14:creationId xmlns:p14="http://schemas.microsoft.com/office/powerpoint/2010/main" val="64078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0744"/>
          </a:xfrm>
        </p:spPr>
        <p:txBody>
          <a:bodyPr/>
          <a:lstStyle/>
          <a:p>
            <a:r>
              <a:rPr lang="en-US" sz="3600" dirty="0"/>
              <a:t>What Types of NCHS Data?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5180632"/>
              </p:ext>
            </p:extLst>
          </p:nvPr>
        </p:nvGraphicFramePr>
        <p:xfrm>
          <a:off x="457200" y="1265382"/>
          <a:ext cx="8229600" cy="45415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396510">
                <a:tc>
                  <a:txBody>
                    <a:bodyPr/>
                    <a:lstStyle/>
                    <a:p>
                      <a:pPr eaLnBrk="1" hangingPunct="1">
                        <a:buFontTx/>
                        <a:buNone/>
                      </a:pPr>
                      <a:r>
                        <a:rPr lang="en-US" sz="2000" b="1" dirty="0">
                          <a:ea typeface="ヒラギノ角ゴ Pro W3" pitchFamily="-110" charset="-128"/>
                        </a:rPr>
                        <a:t>National Health Status Surveys</a:t>
                      </a:r>
                    </a:p>
                    <a:p>
                      <a:pPr marL="285750" indent="-285750" eaLnBrk="1" hangingPunct="1">
                        <a:buFont typeface="Arial" pitchFamily="34" charset="0"/>
                        <a:buChar char="•"/>
                      </a:pPr>
                      <a:r>
                        <a:rPr lang="en-US" sz="1700" b="0" dirty="0">
                          <a:ea typeface="ヒラギノ角ゴ Pro W3" pitchFamily="-110" charset="-128"/>
                        </a:rPr>
                        <a:t>National Health and Nutrition Examination Survey (NHANES) I, II, and III</a:t>
                      </a:r>
                    </a:p>
                    <a:p>
                      <a:pPr marL="285750" indent="-285750" eaLnBrk="1" hangingPunct="1">
                        <a:buFont typeface="Arial" pitchFamily="34" charset="0"/>
                        <a:buChar char="•"/>
                      </a:pPr>
                      <a:r>
                        <a:rPr lang="en-US" sz="1700" b="0" dirty="0">
                          <a:ea typeface="ヒラギノ角ゴ Pro W3" pitchFamily="-110" charset="-128"/>
                        </a:rPr>
                        <a:t>National Health Interview Survey (NHIS)</a:t>
                      </a:r>
                    </a:p>
                    <a:p>
                      <a:pPr marL="285750" indent="-285750" eaLnBrk="1" hangingPunct="1">
                        <a:buFont typeface="Arial" pitchFamily="34" charset="0"/>
                        <a:buChar char="•"/>
                      </a:pPr>
                      <a:r>
                        <a:rPr lang="en-US" sz="1700" b="0" dirty="0">
                          <a:ea typeface="ヒラギノ角ゴ Pro W3" pitchFamily="-110" charset="-128"/>
                        </a:rPr>
                        <a:t>Longitudinal Study on Aging I and II (LSOA)</a:t>
                      </a:r>
                    </a:p>
                    <a:p>
                      <a:pPr marL="285750" indent="-285750" eaLnBrk="1" hangingPunct="1">
                        <a:buFont typeface="Arial" pitchFamily="34" charset="0"/>
                        <a:buChar char="•"/>
                      </a:pPr>
                      <a:r>
                        <a:rPr lang="en-US" sz="1700" b="0" dirty="0">
                          <a:ea typeface="ヒラギノ角ゴ Pro W3" pitchFamily="-110" charset="-128"/>
                        </a:rPr>
                        <a:t>National Survey of Family Growth</a:t>
                      </a:r>
                    </a:p>
                    <a:p>
                      <a:pPr marL="285750" indent="-285750" eaLnBrk="1" hangingPunct="1">
                        <a:buFont typeface="Arial" pitchFamily="34" charset="0"/>
                        <a:buChar char="•"/>
                      </a:pPr>
                      <a:r>
                        <a:rPr lang="en-US" sz="1700" b="0" dirty="0">
                          <a:ea typeface="ヒラギノ角ゴ Pro W3" pitchFamily="-110" charset="-128"/>
                        </a:rPr>
                        <a:t>National Survey of Children's Health</a:t>
                      </a:r>
                    </a:p>
                    <a:p>
                      <a:pPr marL="285750" indent="-285750">
                        <a:buFont typeface="Arial" pitchFamily="34" charset="0"/>
                        <a:buChar char="•"/>
                      </a:pPr>
                      <a:r>
                        <a:rPr lang="en-US" sz="1700" b="0" dirty="0">
                          <a:ea typeface="ヒラギノ角ゴ Pro W3" pitchFamily="-110" charset="-128"/>
                        </a:rPr>
                        <a:t>National Survey of Early Childhood Health</a:t>
                      </a:r>
                    </a:p>
                    <a:p>
                      <a:pPr marL="285750" indent="-285750">
                        <a:buFont typeface="Arial" pitchFamily="34" charset="0"/>
                        <a:buChar char="•"/>
                      </a:pPr>
                      <a:r>
                        <a:rPr lang="en-US" sz="1700" b="0" dirty="0">
                          <a:ea typeface="ヒラギノ角ゴ Pro W3" pitchFamily="-110" charset="-128"/>
                        </a:rPr>
                        <a:t>National Survey of Children with Special Health Care Needs</a:t>
                      </a:r>
                    </a:p>
                    <a:p>
                      <a:pPr marL="285750" indent="-285750" eaLnBrk="1" hangingPunct="1">
                        <a:buFont typeface="Arial" pitchFamily="34" charset="0"/>
                        <a:buChar char="•"/>
                      </a:pPr>
                      <a:r>
                        <a:rPr lang="en-US" sz="1700" b="0" dirty="0">
                          <a:ea typeface="ヒラギノ角ゴ Pro W3" pitchFamily="-110" charset="-128"/>
                        </a:rPr>
                        <a:t>National Asthma Survey</a:t>
                      </a:r>
                    </a:p>
                    <a:p>
                      <a:pPr eaLnBrk="1" hangingPunct="1">
                        <a:buFontTx/>
                        <a:buNone/>
                      </a:pPr>
                      <a:r>
                        <a:rPr lang="en-US" sz="2000" b="1" dirty="0">
                          <a:ea typeface="ヒラギノ角ゴ Pro W3" pitchFamily="-110" charset="-128"/>
                        </a:rPr>
                        <a:t>National Health Care Surveys</a:t>
                      </a:r>
                    </a:p>
                    <a:p>
                      <a:pPr marL="285750" indent="-285750" eaLnBrk="1" hangingPunct="1">
                        <a:buFont typeface="Arial" pitchFamily="34" charset="0"/>
                        <a:buChar char="•"/>
                      </a:pPr>
                      <a:r>
                        <a:rPr lang="en-US" sz="1700" b="0" dirty="0">
                          <a:ea typeface="ヒラギノ角ゴ Pro W3" pitchFamily="-110" charset="-128"/>
                        </a:rPr>
                        <a:t>National Ambulatory Medical Care Survey</a:t>
                      </a:r>
                      <a:endParaRPr lang="en-US" sz="1800" b="0" dirty="0">
                        <a:ea typeface="ヒラギノ角ゴ Pro W3" pitchFamily="-110" charset="-128"/>
                      </a:endParaRPr>
                    </a:p>
                    <a:p>
                      <a:pPr marL="285750" indent="-285750" eaLnBrk="1" hangingPunct="1">
                        <a:buFont typeface="Arial" pitchFamily="34" charset="0"/>
                        <a:buNone/>
                      </a:pPr>
                      <a:endParaRPr lang="en-US" sz="1400" b="0" dirty="0">
                        <a:ea typeface="ヒラギノ角ゴ Pro W3" pitchFamily="-110" charset="-128"/>
                      </a:endParaRPr>
                    </a:p>
                  </a:txBody>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0" dirty="0">
                          <a:ea typeface="ヒラギノ角ゴ Pro W3" pitchFamily="-110" charset="-128"/>
                        </a:rPr>
                        <a:t>National Hospital Ambulatory Medical Care Survey</a:t>
                      </a:r>
                    </a:p>
                    <a:p>
                      <a:pPr marL="285750" indent="-285750" eaLnBrk="1" hangingPunct="1">
                        <a:buFont typeface="Arial" pitchFamily="34" charset="0"/>
                        <a:buChar char="•"/>
                      </a:pPr>
                      <a:r>
                        <a:rPr lang="en-US" sz="1700" b="0" dirty="0">
                          <a:ea typeface="ヒラギノ角ゴ Pro W3" pitchFamily="-110" charset="-128"/>
                        </a:rPr>
                        <a:t>National Survey of Ambulatory Surgery</a:t>
                      </a:r>
                    </a:p>
                    <a:p>
                      <a:pPr marL="285750" indent="-285750" eaLnBrk="1" hangingPunct="1">
                        <a:buFont typeface="Arial" pitchFamily="34" charset="0"/>
                        <a:buChar char="•"/>
                      </a:pPr>
                      <a:r>
                        <a:rPr lang="en-US" sz="1700" b="0" dirty="0">
                          <a:ea typeface="ヒラギノ角ゴ Pro W3" pitchFamily="-110" charset="-128"/>
                        </a:rPr>
                        <a:t>National Hospital Discharge Survey</a:t>
                      </a:r>
                    </a:p>
                    <a:p>
                      <a:pPr marL="285750" marR="0" indent="-285750"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700" b="0" dirty="0"/>
                        <a:t>National Nursing Home Survey (NNHS)</a:t>
                      </a:r>
                    </a:p>
                    <a:p>
                      <a:pPr marL="285750" indent="-285750">
                        <a:buFont typeface="Arial" pitchFamily="34" charset="0"/>
                        <a:buChar char="•"/>
                      </a:pPr>
                      <a:r>
                        <a:rPr lang="en-US" sz="1700" b="0" dirty="0"/>
                        <a:t>National Home and Hospice Care Survey</a:t>
                      </a:r>
                    </a:p>
                    <a:p>
                      <a:pPr marL="285750" indent="-285750">
                        <a:buFont typeface="Arial" pitchFamily="34" charset="0"/>
                        <a:buChar char="•"/>
                      </a:pPr>
                      <a:r>
                        <a:rPr lang="en-US" sz="1700" b="0" dirty="0"/>
                        <a:t>National Employer Health Insurance Survey </a:t>
                      </a:r>
                    </a:p>
                    <a:p>
                      <a:pPr marL="285750" indent="-285750">
                        <a:buFont typeface="Arial" pitchFamily="34" charset="0"/>
                        <a:buChar char="•"/>
                      </a:pPr>
                      <a:r>
                        <a:rPr lang="en-US" sz="1700" b="0" dirty="0"/>
                        <a:t>National Health Provider Inventory</a:t>
                      </a:r>
                    </a:p>
                    <a:p>
                      <a:pPr marL="285750" indent="-285750">
                        <a:buFont typeface="Arial" pitchFamily="34" charset="0"/>
                        <a:buChar char="•"/>
                      </a:pPr>
                      <a:r>
                        <a:rPr lang="en-US" sz="1700" b="0" dirty="0"/>
                        <a:t>National Immunization Survey</a:t>
                      </a:r>
                    </a:p>
                    <a:p>
                      <a:r>
                        <a:rPr lang="en-US" sz="2000" dirty="0"/>
                        <a:t>Vital Statistics</a:t>
                      </a:r>
                    </a:p>
                    <a:p>
                      <a:pPr marL="285750" indent="-285750">
                        <a:buFont typeface="Arial" pitchFamily="34" charset="0"/>
                        <a:buChar char="•"/>
                      </a:pPr>
                      <a:r>
                        <a:rPr lang="en-US" sz="1700" b="0" dirty="0"/>
                        <a:t>Mortality and Multiple Mortality </a:t>
                      </a:r>
                    </a:p>
                    <a:p>
                      <a:pPr marL="285750" indent="-285750">
                        <a:buFont typeface="Arial" pitchFamily="34" charset="0"/>
                        <a:buChar char="•"/>
                      </a:pPr>
                      <a:r>
                        <a:rPr lang="en-US" sz="1700" b="0" dirty="0"/>
                        <a:t>Birth</a:t>
                      </a:r>
                    </a:p>
                    <a:p>
                      <a:pPr marL="285750" indent="-285750">
                        <a:buFont typeface="Arial" pitchFamily="34" charset="0"/>
                        <a:buChar char="•"/>
                      </a:pPr>
                      <a:r>
                        <a:rPr lang="en-US" sz="1700" b="0" dirty="0"/>
                        <a:t>Fetal Death</a:t>
                      </a:r>
                    </a:p>
                    <a:p>
                      <a:pPr marL="285750" indent="-285750">
                        <a:buFont typeface="Arial" pitchFamily="34" charset="0"/>
                        <a:buChar char="•"/>
                      </a:pPr>
                      <a:r>
                        <a:rPr lang="en-US" sz="1700" b="0" dirty="0"/>
                        <a:t>National Death Index</a:t>
                      </a:r>
                    </a:p>
                    <a:p>
                      <a:pPr marL="285750" indent="-285750">
                        <a:buFont typeface="Arial" pitchFamily="34" charset="0"/>
                        <a:buChar char="•"/>
                      </a:pPr>
                      <a:r>
                        <a:rPr lang="en-US" sz="1700" b="0" dirty="0"/>
                        <a:t>Marriage and Divorce</a:t>
                      </a:r>
                    </a:p>
                  </a:txBody>
                  <a:tcPr/>
                </a:tc>
                <a:extLst>
                  <a:ext uri="{0D108BD9-81ED-4DB2-BD59-A6C34878D82A}">
                    <a16:rowId xmlns:a16="http://schemas.microsoft.com/office/drawing/2014/main" val="10000"/>
                  </a:ext>
                </a:extLst>
              </a:tr>
            </a:tbl>
          </a:graphicData>
        </a:graphic>
      </p:graphicFrame>
      <p:sp>
        <p:nvSpPr>
          <p:cNvPr id="3" name="Slide Number Placeholder 2"/>
          <p:cNvSpPr>
            <a:spLocks noGrp="1"/>
          </p:cNvSpPr>
          <p:nvPr>
            <p:ph type="sldNum" sz="quarter" idx="12"/>
          </p:nvPr>
        </p:nvSpPr>
        <p:spPr/>
        <p:txBody>
          <a:bodyPr/>
          <a:lstStyle/>
          <a:p>
            <a:fld id="{5212C905-FF40-4437-BDDD-7BDE312C732D}" type="slidenum">
              <a:rPr lang="en-US" smtClean="0"/>
              <a:t>10</a:t>
            </a:fld>
            <a:endParaRPr lang="en-US" dirty="0"/>
          </a:p>
        </p:txBody>
      </p:sp>
    </p:spTree>
    <p:extLst>
      <p:ext uri="{BB962C8B-B14F-4D97-AF65-F5344CB8AC3E}">
        <p14:creationId xmlns:p14="http://schemas.microsoft.com/office/powerpoint/2010/main" val="360109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6333"/>
          </a:xfrm>
        </p:spPr>
        <p:txBody>
          <a:bodyPr>
            <a:normAutofit/>
          </a:bodyPr>
          <a:lstStyle/>
          <a:p>
            <a:r>
              <a:rPr lang="en-US" sz="3600" dirty="0"/>
              <a:t>What’s Restricted?</a:t>
            </a:r>
          </a:p>
        </p:txBody>
      </p:sp>
      <p:sp>
        <p:nvSpPr>
          <p:cNvPr id="3" name="Content Placeholder 2"/>
          <p:cNvSpPr>
            <a:spLocks noGrp="1"/>
          </p:cNvSpPr>
          <p:nvPr>
            <p:ph idx="1"/>
          </p:nvPr>
        </p:nvSpPr>
        <p:spPr>
          <a:xfrm>
            <a:off x="457200" y="1360714"/>
            <a:ext cx="8229600" cy="4637315"/>
          </a:xfrm>
        </p:spPr>
        <p:txBody>
          <a:bodyPr>
            <a:normAutofit fontScale="70000" lnSpcReduction="20000"/>
          </a:bodyPr>
          <a:lstStyle/>
          <a:p>
            <a:pPr>
              <a:spcAft>
                <a:spcPts val="300"/>
              </a:spcAft>
            </a:pPr>
            <a:r>
              <a:rPr lang="en-US" sz="3400" dirty="0">
                <a:solidFill>
                  <a:schemeClr val="accent1"/>
                </a:solidFill>
              </a:rPr>
              <a:t>Geographic variables </a:t>
            </a:r>
            <a:r>
              <a:rPr lang="en-US" dirty="0"/>
              <a:t>(state, county, or metropolitan area)</a:t>
            </a:r>
          </a:p>
          <a:p>
            <a:pPr>
              <a:spcAft>
                <a:spcPts val="300"/>
              </a:spcAft>
            </a:pPr>
            <a:r>
              <a:rPr lang="en-US" sz="3400" dirty="0">
                <a:solidFill>
                  <a:schemeClr val="accent1"/>
                </a:solidFill>
              </a:rPr>
              <a:t>Most dates </a:t>
            </a:r>
            <a:r>
              <a:rPr lang="en-US" dirty="0"/>
              <a:t>(date of interview, date of death, date of birth)</a:t>
            </a:r>
          </a:p>
          <a:p>
            <a:pPr>
              <a:spcAft>
                <a:spcPts val="300"/>
              </a:spcAft>
            </a:pPr>
            <a:r>
              <a:rPr lang="en-US" sz="3400" dirty="0">
                <a:solidFill>
                  <a:schemeClr val="accent1"/>
                </a:solidFill>
              </a:rPr>
              <a:t>Income and employment data </a:t>
            </a:r>
            <a:r>
              <a:rPr lang="en-US" dirty="0"/>
              <a:t>(detailed industry/occupation codes)</a:t>
            </a:r>
          </a:p>
          <a:p>
            <a:pPr>
              <a:spcAft>
                <a:spcPts val="300"/>
              </a:spcAft>
            </a:pPr>
            <a:r>
              <a:rPr lang="en-US" sz="3400" dirty="0">
                <a:solidFill>
                  <a:schemeClr val="accent1"/>
                </a:solidFill>
              </a:rPr>
              <a:t>Specific diagnoses </a:t>
            </a:r>
            <a:r>
              <a:rPr lang="en-US" dirty="0"/>
              <a:t>(ICD-9 codes are generally coarsened) </a:t>
            </a:r>
          </a:p>
          <a:p>
            <a:pPr>
              <a:spcAft>
                <a:spcPts val="300"/>
              </a:spcAft>
            </a:pPr>
            <a:r>
              <a:rPr lang="en-US" sz="3400" dirty="0">
                <a:solidFill>
                  <a:schemeClr val="accent1"/>
                </a:solidFill>
              </a:rPr>
              <a:t>Details about facilities </a:t>
            </a:r>
            <a:r>
              <a:rPr lang="en-US" dirty="0"/>
              <a:t>(accreditation, payments, number of employees)</a:t>
            </a:r>
          </a:p>
          <a:p>
            <a:pPr>
              <a:spcAft>
                <a:spcPts val="300"/>
              </a:spcAft>
            </a:pPr>
            <a:r>
              <a:rPr lang="en-US" dirty="0">
                <a:solidFill>
                  <a:schemeClr val="accent1"/>
                </a:solidFill>
              </a:rPr>
              <a:t>Some information about children and adolescents</a:t>
            </a:r>
            <a:r>
              <a:rPr lang="en-US" dirty="0"/>
              <a:t> (e.g. height and weight, depression, behavior problems, and drug use)</a:t>
            </a:r>
          </a:p>
          <a:p>
            <a:pPr>
              <a:spcAft>
                <a:spcPts val="300"/>
              </a:spcAft>
            </a:pPr>
            <a:r>
              <a:rPr lang="en-US" dirty="0">
                <a:solidFill>
                  <a:schemeClr val="accent1"/>
                </a:solidFill>
              </a:rPr>
              <a:t>Some information about race, ethnicity, and country of origin</a:t>
            </a:r>
          </a:p>
          <a:p>
            <a:pPr>
              <a:spcAft>
                <a:spcPts val="300"/>
              </a:spcAft>
            </a:pPr>
            <a:r>
              <a:rPr lang="en-US" dirty="0">
                <a:solidFill>
                  <a:schemeClr val="accent1"/>
                </a:solidFill>
              </a:rPr>
              <a:t>Contextual data </a:t>
            </a:r>
            <a:r>
              <a:rPr lang="en-US" dirty="0"/>
              <a:t>(nearest hospital, % of population with diploma)</a:t>
            </a:r>
          </a:p>
          <a:p>
            <a:r>
              <a:rPr lang="en-US" dirty="0">
                <a:solidFill>
                  <a:schemeClr val="accent1"/>
                </a:solidFill>
              </a:rPr>
              <a:t>Sample design variables </a:t>
            </a:r>
            <a:r>
              <a:rPr lang="en-US" dirty="0"/>
              <a:t>(necessary for estimating variances) </a:t>
            </a:r>
          </a:p>
        </p:txBody>
      </p:sp>
      <p:sp>
        <p:nvSpPr>
          <p:cNvPr id="4" name="Slide Number Placeholder 3"/>
          <p:cNvSpPr>
            <a:spLocks noGrp="1"/>
          </p:cNvSpPr>
          <p:nvPr>
            <p:ph type="sldNum" sz="quarter" idx="12"/>
          </p:nvPr>
        </p:nvSpPr>
        <p:spPr/>
        <p:txBody>
          <a:bodyPr/>
          <a:lstStyle/>
          <a:p>
            <a:fld id="{5212C905-FF40-4437-BDDD-7BDE312C732D}" type="slidenum">
              <a:rPr lang="en-US" smtClean="0"/>
              <a:t>11</a:t>
            </a:fld>
            <a:endParaRPr lang="en-US" dirty="0"/>
          </a:p>
        </p:txBody>
      </p:sp>
    </p:spTree>
    <p:extLst>
      <p:ext uri="{BB962C8B-B14F-4D97-AF65-F5344CB8AC3E}">
        <p14:creationId xmlns:p14="http://schemas.microsoft.com/office/powerpoint/2010/main" val="158758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70" y="850043"/>
            <a:ext cx="8515350" cy="994172"/>
          </a:xfrm>
        </p:spPr>
        <p:txBody>
          <a:bodyPr>
            <a:normAutofit fontScale="90000"/>
          </a:bodyPr>
          <a:lstStyle/>
          <a:p>
            <a:pPr algn="ctr"/>
            <a:r>
              <a:rPr lang="en-US" sz="3000" dirty="0"/>
              <a:t>National Center for Science and Engineering Statistics</a:t>
            </a:r>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a:t> Survey of Earned Doctorates</a:t>
            </a:r>
          </a:p>
          <a:p>
            <a:pPr>
              <a:buFont typeface="Courier New" panose="02070309020205020404" pitchFamily="49" charset="0"/>
              <a:buChar char="o"/>
            </a:pPr>
            <a:r>
              <a:rPr lang="en-US" dirty="0"/>
              <a:t> Survey of Doctoral Recipients</a:t>
            </a:r>
          </a:p>
          <a:p>
            <a:pPr>
              <a:buFont typeface="Courier New" panose="02070309020205020404" pitchFamily="49" charset="0"/>
              <a:buChar char="o"/>
            </a:pPr>
            <a:r>
              <a:rPr lang="en-US" dirty="0"/>
              <a:t> PIK crosswalks will allow for links with other Census data</a:t>
            </a:r>
          </a:p>
          <a:p>
            <a:pPr>
              <a:buFont typeface="Courier New" panose="02070309020205020404" pitchFamily="49" charset="0"/>
              <a:buChar char="o"/>
            </a:pPr>
            <a:r>
              <a:rPr lang="en-US" dirty="0">
                <a:hlinkClick r:id="rId3"/>
              </a:rPr>
              <a:t> NCSES Restricted Use Data Licensing | NSF - National Science   Foundation</a:t>
            </a:r>
            <a:endParaRPr lang="en-US" dirty="0"/>
          </a:p>
        </p:txBody>
      </p:sp>
      <p:sp>
        <p:nvSpPr>
          <p:cNvPr id="4" name="Slide Number Placeholder 3"/>
          <p:cNvSpPr>
            <a:spLocks noGrp="1"/>
          </p:cNvSpPr>
          <p:nvPr>
            <p:ph type="sldNum" sz="quarter" idx="12"/>
          </p:nvPr>
        </p:nvSpPr>
        <p:spPr/>
        <p:txBody>
          <a:bodyPr/>
          <a:lstStyle/>
          <a:p>
            <a:fld id="{24BFE6D4-27A9-4AE4-9EAE-AF75F97B179B}" type="slidenum">
              <a:rPr lang="en-US" smtClean="0"/>
              <a:t>12</a:t>
            </a:fld>
            <a:endParaRPr lang="en-US" dirty="0"/>
          </a:p>
        </p:txBody>
      </p:sp>
      <p:pic>
        <p:nvPicPr>
          <p:cNvPr id="5" name="Picture 4" descr="Text&#10;&#10;Description automatically generated">
            <a:extLst>
              <a:ext uri="{FF2B5EF4-FFF2-40B4-BE49-F238E27FC236}">
                <a16:creationId xmlns:a16="http://schemas.microsoft.com/office/drawing/2014/main" id="{35C3CEEF-4FDC-4F47-89E5-4CF667193D1D}"/>
              </a:ext>
            </a:extLst>
          </p:cNvPr>
          <p:cNvPicPr>
            <a:picLocks noChangeAspect="1"/>
          </p:cNvPicPr>
          <p:nvPr/>
        </p:nvPicPr>
        <p:blipFill>
          <a:blip r:embed="rId4"/>
          <a:stretch>
            <a:fillRect/>
          </a:stretch>
        </p:blipFill>
        <p:spPr>
          <a:xfrm>
            <a:off x="5400675" y="5212562"/>
            <a:ext cx="3743325" cy="771525"/>
          </a:xfrm>
          <a:prstGeom prst="rect">
            <a:avLst/>
          </a:prstGeom>
        </p:spPr>
      </p:pic>
    </p:spTree>
    <p:extLst>
      <p:ext uri="{BB962C8B-B14F-4D97-AF65-F5344CB8AC3E}">
        <p14:creationId xmlns:p14="http://schemas.microsoft.com/office/powerpoint/2010/main" val="1906318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216" y="1198960"/>
            <a:ext cx="7869134" cy="857250"/>
          </a:xfrm>
        </p:spPr>
        <p:txBody>
          <a:bodyPr>
            <a:normAutofit/>
          </a:bodyPr>
          <a:lstStyle/>
          <a:p>
            <a:r>
              <a:rPr lang="en-US" dirty="0"/>
              <a:t>CJARS</a:t>
            </a:r>
          </a:p>
        </p:txBody>
      </p:sp>
      <p:sp>
        <p:nvSpPr>
          <p:cNvPr id="3" name="Content Placeholder 2"/>
          <p:cNvSpPr>
            <a:spLocks noGrp="1"/>
          </p:cNvSpPr>
          <p:nvPr>
            <p:ph idx="1"/>
          </p:nvPr>
        </p:nvSpPr>
        <p:spPr>
          <a:xfrm>
            <a:off x="733806" y="2057401"/>
            <a:ext cx="7838694" cy="3565922"/>
          </a:xfrm>
        </p:spPr>
        <p:txBody>
          <a:bodyPr>
            <a:normAutofit fontScale="70000" lnSpcReduction="20000"/>
          </a:bodyPr>
          <a:lstStyle/>
          <a:p>
            <a:r>
              <a:rPr lang="en-US" b="1" dirty="0"/>
              <a:t>Criminal Justice Administrative Records System</a:t>
            </a:r>
          </a:p>
          <a:p>
            <a:r>
              <a:rPr lang="en-US" dirty="0"/>
              <a:t>New database containing:</a:t>
            </a:r>
          </a:p>
          <a:p>
            <a:pPr lvl="1"/>
            <a:r>
              <a:rPr lang="en-US" dirty="0"/>
              <a:t>Longitudinal electronic records from criminal justice agencies</a:t>
            </a:r>
          </a:p>
          <a:p>
            <a:pPr lvl="1"/>
            <a:r>
              <a:rPr lang="en-US" dirty="0"/>
              <a:t>Records are harmonized to track a criminal episode across all stages of the justice system from arrest to discharge</a:t>
            </a:r>
          </a:p>
          <a:p>
            <a:pPr lvl="1"/>
            <a:r>
              <a:rPr lang="en-US" dirty="0"/>
              <a:t>Anonymized records can be linked by PIKs to other restricted Census demographic data</a:t>
            </a:r>
          </a:p>
          <a:p>
            <a:r>
              <a:rPr lang="en-US" dirty="0"/>
              <a:t>Through the FSRDCs, this database allows qualified researchers on approved projects to produce new insights into the criminal justice system and the justice-involved population.</a:t>
            </a:r>
          </a:p>
        </p:txBody>
      </p:sp>
      <p:sp>
        <p:nvSpPr>
          <p:cNvPr id="4" name="Slide Number Placeholder 3"/>
          <p:cNvSpPr>
            <a:spLocks noGrp="1"/>
          </p:cNvSpPr>
          <p:nvPr>
            <p:ph type="sldNum" sz="quarter" idx="12"/>
          </p:nvPr>
        </p:nvSpPr>
        <p:spPr/>
        <p:txBody>
          <a:bodyPr/>
          <a:lstStyle/>
          <a:p>
            <a:fld id="{03AE04C5-3085-4F64-BC65-54FE2DBF6EB1}" type="slidenum">
              <a:rPr lang="en-US" smtClean="0"/>
              <a:pPr/>
              <a:t>13</a:t>
            </a:fld>
            <a:endParaRPr lang="en-US" dirty="0"/>
          </a:p>
        </p:txBody>
      </p:sp>
    </p:spTree>
    <p:extLst>
      <p:ext uri="{BB962C8B-B14F-4D97-AF65-F5344CB8AC3E}">
        <p14:creationId xmlns:p14="http://schemas.microsoft.com/office/powerpoint/2010/main" val="2374508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869A9-C4B9-4DE7-AA22-D7B382C9B809}"/>
              </a:ext>
            </a:extLst>
          </p:cNvPr>
          <p:cNvSpPr>
            <a:spLocks noGrp="1"/>
          </p:cNvSpPr>
          <p:nvPr>
            <p:ph type="title"/>
          </p:nvPr>
        </p:nvSpPr>
        <p:spPr/>
        <p:txBody>
          <a:bodyPr/>
          <a:lstStyle/>
          <a:p>
            <a:r>
              <a:rPr lang="en-US" dirty="0"/>
              <a:t>CJARS</a:t>
            </a:r>
          </a:p>
        </p:txBody>
      </p:sp>
      <p:sp>
        <p:nvSpPr>
          <p:cNvPr id="3" name="Content Placeholder 2">
            <a:extLst>
              <a:ext uri="{FF2B5EF4-FFF2-40B4-BE49-F238E27FC236}">
                <a16:creationId xmlns:a16="http://schemas.microsoft.com/office/drawing/2014/main" id="{AE8B6403-C041-4D2D-AFE1-93390C47579F}"/>
              </a:ext>
            </a:extLst>
          </p:cNvPr>
          <p:cNvSpPr>
            <a:spLocks noGrp="1"/>
          </p:cNvSpPr>
          <p:nvPr>
            <p:ph idx="1"/>
          </p:nvPr>
        </p:nvSpPr>
        <p:spPr>
          <a:xfrm>
            <a:off x="628650" y="1978735"/>
            <a:ext cx="7886700" cy="3511238"/>
          </a:xfrm>
        </p:spPr>
        <p:txBody>
          <a:bodyPr>
            <a:normAutofit fontScale="77500" lnSpcReduction="20000"/>
          </a:bodyPr>
          <a:lstStyle/>
          <a:p>
            <a:r>
              <a:rPr lang="en-US" dirty="0"/>
              <a:t>Sources of Criminal Justice Data:</a:t>
            </a:r>
          </a:p>
          <a:p>
            <a:pPr lvl="1"/>
            <a:r>
              <a:rPr lang="en-US" dirty="0"/>
              <a:t>Data Use Agreements with Participating Agencies</a:t>
            </a:r>
          </a:p>
          <a:p>
            <a:pPr lvl="1"/>
            <a:r>
              <a:rPr lang="en-US" dirty="0"/>
              <a:t>Public Record Requests</a:t>
            </a:r>
          </a:p>
          <a:p>
            <a:pPr lvl="1"/>
            <a:r>
              <a:rPr lang="en-US" dirty="0"/>
              <a:t>Web-scraping and Bulk Downloads</a:t>
            </a:r>
          </a:p>
          <a:p>
            <a:r>
              <a:rPr lang="en-US" dirty="0"/>
              <a:t>Types of Criminal Justice Events in Database:</a:t>
            </a:r>
          </a:p>
          <a:p>
            <a:pPr lvl="1"/>
            <a:r>
              <a:rPr lang="en-US" dirty="0"/>
              <a:t>Bookings and arrests (from police/sheriffs’ offices)</a:t>
            </a:r>
          </a:p>
          <a:p>
            <a:pPr lvl="1"/>
            <a:r>
              <a:rPr lang="en-US" dirty="0"/>
              <a:t>Trials, dispositions, sentences, and appeals (from local/state courts &amp; DA offices)</a:t>
            </a:r>
          </a:p>
          <a:p>
            <a:pPr lvl="1"/>
            <a:r>
              <a:rPr lang="en-US" dirty="0"/>
              <a:t>Incarceration, probation, parole, and special programs (from state or local Department of Corrections)</a:t>
            </a:r>
          </a:p>
          <a:p>
            <a:pPr lvl="1"/>
            <a:endParaRPr lang="en-US" dirty="0"/>
          </a:p>
          <a:p>
            <a:endParaRPr lang="en-US" dirty="0"/>
          </a:p>
        </p:txBody>
      </p:sp>
      <p:sp>
        <p:nvSpPr>
          <p:cNvPr id="4" name="Slide Number Placeholder 3">
            <a:extLst>
              <a:ext uri="{FF2B5EF4-FFF2-40B4-BE49-F238E27FC236}">
                <a16:creationId xmlns:a16="http://schemas.microsoft.com/office/drawing/2014/main" id="{47B3E246-7414-4A0C-8259-0F80896B88D2}"/>
              </a:ext>
            </a:extLst>
          </p:cNvPr>
          <p:cNvSpPr>
            <a:spLocks noGrp="1"/>
          </p:cNvSpPr>
          <p:nvPr>
            <p:ph type="sldNum" sz="quarter" idx="12"/>
          </p:nvPr>
        </p:nvSpPr>
        <p:spPr/>
        <p:txBody>
          <a:bodyPr/>
          <a:lstStyle/>
          <a:p>
            <a:fld id="{24BFE6D4-27A9-4AE4-9EAE-AF75F97B179B}" type="slidenum">
              <a:rPr lang="en-US" smtClean="0"/>
              <a:t>14</a:t>
            </a:fld>
            <a:endParaRPr lang="en-US" dirty="0"/>
          </a:p>
        </p:txBody>
      </p:sp>
    </p:spTree>
    <p:extLst>
      <p:ext uri="{BB962C8B-B14F-4D97-AF65-F5344CB8AC3E}">
        <p14:creationId xmlns:p14="http://schemas.microsoft.com/office/powerpoint/2010/main" val="1099575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1A3B6814-79CA-4163-8223-9CCEC966371C}"/>
              </a:ext>
            </a:extLst>
          </p:cNvPr>
          <p:cNvSpPr>
            <a:spLocks noGrp="1"/>
          </p:cNvSpPr>
          <p:nvPr>
            <p:ph type="title"/>
          </p:nvPr>
        </p:nvSpPr>
        <p:spPr>
          <a:xfrm>
            <a:off x="629841" y="1200150"/>
            <a:ext cx="2949178" cy="697902"/>
          </a:xfrm>
        </p:spPr>
        <p:txBody>
          <a:bodyPr>
            <a:normAutofit/>
          </a:bodyPr>
          <a:lstStyle/>
          <a:p>
            <a:r>
              <a:rPr lang="en-US" sz="3300" dirty="0"/>
              <a:t>CJARS</a:t>
            </a:r>
          </a:p>
        </p:txBody>
      </p:sp>
      <p:pic>
        <p:nvPicPr>
          <p:cNvPr id="5" name="Content Placeholder 4">
            <a:extLst>
              <a:ext uri="{FF2B5EF4-FFF2-40B4-BE49-F238E27FC236}">
                <a16:creationId xmlns:a16="http://schemas.microsoft.com/office/drawing/2014/main" id="{54E94AB9-5E39-4344-B8F4-C60D522A3E2E}"/>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3885009" y="1448509"/>
            <a:ext cx="4629150" cy="3518153"/>
          </a:xfrm>
          <a:prstGeom prst="rect">
            <a:avLst/>
          </a:prstGeom>
          <a:noFill/>
          <a:ln>
            <a:noFill/>
          </a:ln>
        </p:spPr>
      </p:pic>
      <p:sp>
        <p:nvSpPr>
          <p:cNvPr id="15" name="Text Placeholder 3">
            <a:extLst>
              <a:ext uri="{FF2B5EF4-FFF2-40B4-BE49-F238E27FC236}">
                <a16:creationId xmlns:a16="http://schemas.microsoft.com/office/drawing/2014/main" id="{FCABCE10-AD30-451C-A6F9-C1F6DE1F3A13}"/>
              </a:ext>
            </a:extLst>
          </p:cNvPr>
          <p:cNvSpPr>
            <a:spLocks noGrp="1"/>
          </p:cNvSpPr>
          <p:nvPr>
            <p:ph type="body" sz="half" idx="2"/>
          </p:nvPr>
        </p:nvSpPr>
        <p:spPr>
          <a:xfrm>
            <a:off x="629841" y="2156236"/>
            <a:ext cx="2949178" cy="3102755"/>
          </a:xfrm>
        </p:spPr>
        <p:txBody>
          <a:bodyPr>
            <a:normAutofit/>
          </a:bodyPr>
          <a:lstStyle/>
          <a:p>
            <a:pPr marL="214313" indent="-214313">
              <a:buFont typeface="Arial" panose="020B0604020202020204" pitchFamily="34" charset="0"/>
              <a:buChar char="•"/>
            </a:pPr>
            <a:r>
              <a:rPr lang="en-US" sz="1800" dirty="0"/>
              <a:t>Data coverage varies by state</a:t>
            </a:r>
          </a:p>
          <a:p>
            <a:pPr marL="214313" indent="-214313">
              <a:buFont typeface="Arial" panose="020B0604020202020204" pitchFamily="34" charset="0"/>
              <a:buChar char="•"/>
            </a:pPr>
            <a:r>
              <a:rPr lang="en-US" sz="1800" dirty="0"/>
              <a:t>Data coverage varies by type of event</a:t>
            </a:r>
          </a:p>
          <a:p>
            <a:pPr marL="214313" indent="-214313">
              <a:buFont typeface="Arial" panose="020B0604020202020204" pitchFamily="34" charset="0"/>
              <a:buChar char="•"/>
            </a:pPr>
            <a:r>
              <a:rPr lang="en-US" sz="1800" dirty="0"/>
              <a:t>Data coverage varies over time (1975-2020)</a:t>
            </a:r>
          </a:p>
          <a:p>
            <a:pPr marL="214313" indent="-214313">
              <a:buFont typeface="Arial" panose="020B0604020202020204" pitchFamily="34" charset="0"/>
              <a:buChar char="•"/>
            </a:pPr>
            <a:r>
              <a:rPr lang="en-US" sz="1800" dirty="0"/>
              <a:t>150+ million criminal justice events</a:t>
            </a:r>
          </a:p>
          <a:p>
            <a:pPr marL="214313" indent="-214313">
              <a:buFont typeface="Arial" panose="020B0604020202020204" pitchFamily="34" charset="0"/>
              <a:buChar char="•"/>
            </a:pPr>
            <a:r>
              <a:rPr lang="en-US" sz="1800" dirty="0"/>
              <a:t>30+ million individuals</a:t>
            </a:r>
          </a:p>
        </p:txBody>
      </p:sp>
      <p:sp>
        <p:nvSpPr>
          <p:cNvPr id="4" name="Slide Number Placeholder 3">
            <a:extLst>
              <a:ext uri="{FF2B5EF4-FFF2-40B4-BE49-F238E27FC236}">
                <a16:creationId xmlns:a16="http://schemas.microsoft.com/office/drawing/2014/main" id="{0DCD7425-B61D-4732-A37B-82C69E4C7121}"/>
              </a:ext>
            </a:extLst>
          </p:cNvPr>
          <p:cNvSpPr>
            <a:spLocks noGrp="1"/>
          </p:cNvSpPr>
          <p:nvPr>
            <p:ph type="sldNum" sz="quarter" idx="12"/>
          </p:nvPr>
        </p:nvSpPr>
        <p:spPr>
          <a:xfrm>
            <a:off x="6457950" y="5624513"/>
            <a:ext cx="2057400" cy="273844"/>
          </a:xfrm>
        </p:spPr>
        <p:txBody>
          <a:bodyPr anchor="ctr">
            <a:normAutofit lnSpcReduction="10000"/>
          </a:bodyPr>
          <a:lstStyle/>
          <a:p>
            <a:pPr>
              <a:spcAft>
                <a:spcPts val="450"/>
              </a:spcAft>
            </a:pPr>
            <a:fld id="{24BFE6D4-27A9-4AE4-9EAE-AF75F97B179B}" type="slidenum">
              <a:rPr lang="en-US" smtClean="0"/>
              <a:pPr>
                <a:spcAft>
                  <a:spcPts val="450"/>
                </a:spcAft>
              </a:pPr>
              <a:t>15</a:t>
            </a:fld>
            <a:endParaRPr lang="en-US" dirty="0"/>
          </a:p>
        </p:txBody>
      </p:sp>
      <p:sp>
        <p:nvSpPr>
          <p:cNvPr id="2" name="TextBox 1">
            <a:extLst>
              <a:ext uri="{FF2B5EF4-FFF2-40B4-BE49-F238E27FC236}">
                <a16:creationId xmlns:a16="http://schemas.microsoft.com/office/drawing/2014/main" id="{FA12F6D7-904E-4A4D-B985-5F1ABD4E7D39}"/>
              </a:ext>
            </a:extLst>
          </p:cNvPr>
          <p:cNvSpPr txBox="1"/>
          <p:nvPr/>
        </p:nvSpPr>
        <p:spPr>
          <a:xfrm>
            <a:off x="3885009" y="5076937"/>
            <a:ext cx="4336523" cy="461665"/>
          </a:xfrm>
          <a:prstGeom prst="rect">
            <a:avLst/>
          </a:prstGeom>
          <a:noFill/>
        </p:spPr>
        <p:txBody>
          <a:bodyPr wrap="square" rtlCol="0">
            <a:spAutoFit/>
          </a:bodyPr>
          <a:lstStyle/>
          <a:p>
            <a:r>
              <a:rPr lang="en-US" sz="1200" dirty="0"/>
              <a:t>Map copied from Findlay and Mueller-Smith, 2021, “Criminal Justice Administrative Records System (CJARS).” </a:t>
            </a:r>
          </a:p>
        </p:txBody>
      </p:sp>
    </p:spTree>
    <p:extLst>
      <p:ext uri="{BB962C8B-B14F-4D97-AF65-F5344CB8AC3E}">
        <p14:creationId xmlns:p14="http://schemas.microsoft.com/office/powerpoint/2010/main" val="4153991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3676"/>
          </a:xfrm>
        </p:spPr>
        <p:txBody>
          <a:bodyPr>
            <a:normAutofit/>
          </a:bodyPr>
          <a:lstStyle/>
          <a:p>
            <a:r>
              <a:rPr lang="en-US" sz="4000" dirty="0"/>
              <a:t>How to Access the RDC</a:t>
            </a:r>
          </a:p>
        </p:txBody>
      </p:sp>
      <p:sp>
        <p:nvSpPr>
          <p:cNvPr id="3" name="Content Placeholder 2"/>
          <p:cNvSpPr>
            <a:spLocks noGrp="1"/>
          </p:cNvSpPr>
          <p:nvPr>
            <p:ph idx="1"/>
          </p:nvPr>
        </p:nvSpPr>
        <p:spPr>
          <a:xfrm>
            <a:off x="457200" y="1382486"/>
            <a:ext cx="8229600" cy="4743677"/>
          </a:xfrm>
        </p:spPr>
        <p:txBody>
          <a:bodyPr>
            <a:normAutofit fontScale="85000" lnSpcReduction="20000"/>
          </a:bodyPr>
          <a:lstStyle/>
          <a:p>
            <a:r>
              <a:rPr lang="en-US" dirty="0">
                <a:solidFill>
                  <a:schemeClr val="accent1"/>
                </a:solidFill>
              </a:rPr>
              <a:t>Develop proposal</a:t>
            </a:r>
          </a:p>
          <a:p>
            <a:pPr lvl="1"/>
            <a:r>
              <a:rPr lang="en-US" dirty="0"/>
              <a:t>Different guidelines for Census data vs. NCHS/AHRQ/BLS/BEA guidelines</a:t>
            </a:r>
          </a:p>
          <a:p>
            <a:pPr lvl="1"/>
            <a:r>
              <a:rPr lang="en-US" dirty="0"/>
              <a:t>For Census data, begin by contacting Emily with a brief project summary</a:t>
            </a:r>
          </a:p>
          <a:p>
            <a:pPr lvl="1"/>
            <a:r>
              <a:rPr lang="en-US" dirty="0"/>
              <a:t>For NCHS/AHRQ/BLS, contact Emily as soon as you submit a proposal to agency.</a:t>
            </a:r>
          </a:p>
          <a:p>
            <a:r>
              <a:rPr lang="en-US" dirty="0">
                <a:solidFill>
                  <a:schemeClr val="accent1"/>
                </a:solidFill>
              </a:rPr>
              <a:t>Submit proposal for agency review</a:t>
            </a:r>
          </a:p>
          <a:p>
            <a:pPr lvl="1"/>
            <a:r>
              <a:rPr lang="en-US" dirty="0">
                <a:solidFill>
                  <a:schemeClr val="accent1"/>
                </a:solidFill>
              </a:rPr>
              <a:t>Census proposals using economic data are reviewed by both Census and IRS</a:t>
            </a:r>
          </a:p>
          <a:p>
            <a:r>
              <a:rPr lang="en-US" dirty="0">
                <a:solidFill>
                  <a:schemeClr val="accent1"/>
                </a:solidFill>
              </a:rPr>
              <a:t>Obtain Special Sworn Status (SSS)</a:t>
            </a:r>
          </a:p>
          <a:p>
            <a:r>
              <a:rPr lang="en-US" dirty="0">
                <a:solidFill>
                  <a:schemeClr val="accent1"/>
                </a:solidFill>
              </a:rPr>
              <a:t>Pay one-time fee </a:t>
            </a:r>
            <a:r>
              <a:rPr lang="en-US" dirty="0"/>
              <a:t>for NCHS/AHRQ data or annual fee ($4K) for BLS data</a:t>
            </a:r>
          </a:p>
        </p:txBody>
      </p:sp>
      <p:sp>
        <p:nvSpPr>
          <p:cNvPr id="4" name="Slide Number Placeholder 3"/>
          <p:cNvSpPr>
            <a:spLocks noGrp="1"/>
          </p:cNvSpPr>
          <p:nvPr>
            <p:ph type="sldNum" sz="quarter" idx="12"/>
          </p:nvPr>
        </p:nvSpPr>
        <p:spPr/>
        <p:txBody>
          <a:bodyPr/>
          <a:lstStyle/>
          <a:p>
            <a:fld id="{8C6B5B77-4519-43AE-B0BC-D3C0E1CB2607}" type="slidenum">
              <a:rPr lang="en-US" smtClean="0"/>
              <a:pPr/>
              <a:t>16</a:t>
            </a:fld>
            <a:endParaRPr lang="en-US" dirty="0"/>
          </a:p>
        </p:txBody>
      </p:sp>
    </p:spTree>
    <p:extLst>
      <p:ext uri="{BB962C8B-B14F-4D97-AF65-F5344CB8AC3E}">
        <p14:creationId xmlns:p14="http://schemas.microsoft.com/office/powerpoint/2010/main" val="3188540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1905"/>
          </a:xfrm>
        </p:spPr>
        <p:txBody>
          <a:bodyPr>
            <a:normAutofit fontScale="90000"/>
          </a:bodyPr>
          <a:lstStyle/>
          <a:p>
            <a:r>
              <a:rPr lang="en-US" dirty="0"/>
              <a:t>Guidelines for Census proposal</a:t>
            </a:r>
          </a:p>
        </p:txBody>
      </p:sp>
      <p:sp>
        <p:nvSpPr>
          <p:cNvPr id="3" name="Content Placeholder 2"/>
          <p:cNvSpPr>
            <a:spLocks noGrp="1"/>
          </p:cNvSpPr>
          <p:nvPr>
            <p:ph idx="1"/>
          </p:nvPr>
        </p:nvSpPr>
        <p:spPr>
          <a:xfrm>
            <a:off x="457200" y="1360714"/>
            <a:ext cx="8229600" cy="4765449"/>
          </a:xfrm>
        </p:spPr>
        <p:txBody>
          <a:bodyPr>
            <a:normAutofit/>
          </a:bodyPr>
          <a:lstStyle/>
          <a:p>
            <a:r>
              <a:rPr lang="en-US" sz="2800" dirty="0"/>
              <a:t>Proposal must meet Basic Requirements</a:t>
            </a:r>
          </a:p>
          <a:p>
            <a:pPr lvl="1"/>
            <a:r>
              <a:rPr lang="en-US" sz="2400" dirty="0"/>
              <a:t>Need for </a:t>
            </a:r>
            <a:r>
              <a:rPr lang="en-US" sz="2400" i="1" dirty="0"/>
              <a:t>Non-Public</a:t>
            </a:r>
            <a:r>
              <a:rPr lang="en-US" sz="2400" dirty="0"/>
              <a:t> data</a:t>
            </a:r>
          </a:p>
          <a:p>
            <a:pPr lvl="1"/>
            <a:r>
              <a:rPr lang="en-US" sz="2400" dirty="0"/>
              <a:t>Maintains Confidentiality</a:t>
            </a:r>
          </a:p>
          <a:p>
            <a:pPr lvl="1"/>
            <a:r>
              <a:rPr lang="en-US" sz="2400" dirty="0"/>
              <a:t>Must emphasize statistical models vs. tabular output</a:t>
            </a:r>
          </a:p>
          <a:p>
            <a:pPr lvl="1"/>
            <a:r>
              <a:rPr lang="en-US" sz="2400" dirty="0"/>
              <a:t>Feasibility</a:t>
            </a:r>
          </a:p>
          <a:p>
            <a:pPr lvl="1"/>
            <a:r>
              <a:rPr lang="en-US" sz="2400" dirty="0"/>
              <a:t>Describes concrete benefits to the Census Bureau  </a:t>
            </a:r>
            <a:r>
              <a:rPr lang="en-US" sz="2000" dirty="0"/>
              <a:t>(LEGAL REQUIREMENT)</a:t>
            </a:r>
          </a:p>
          <a:p>
            <a:pPr lvl="1"/>
            <a:r>
              <a:rPr lang="en-US" sz="2400" dirty="0"/>
              <a:t>Scientific Merit</a:t>
            </a:r>
          </a:p>
          <a:p>
            <a:r>
              <a:rPr lang="en-US" sz="2800" dirty="0"/>
              <a:t>Work with Census Administrator to Craft Final Proposal</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17</a:t>
            </a:fld>
            <a:endParaRPr lang="en-US" dirty="0"/>
          </a:p>
        </p:txBody>
      </p:sp>
    </p:spTree>
    <p:extLst>
      <p:ext uri="{BB962C8B-B14F-4D97-AF65-F5344CB8AC3E}">
        <p14:creationId xmlns:p14="http://schemas.microsoft.com/office/powerpoint/2010/main" val="1897683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857476"/>
          </a:xfrm>
        </p:spPr>
        <p:txBody>
          <a:bodyPr>
            <a:noAutofit/>
          </a:bodyPr>
          <a:lstStyle/>
          <a:p>
            <a:r>
              <a:rPr lang="en-US" sz="3800" dirty="0"/>
              <a:t>Working in the RDC lab </a:t>
            </a:r>
          </a:p>
        </p:txBody>
      </p:sp>
      <p:sp>
        <p:nvSpPr>
          <p:cNvPr id="3" name="Content Placeholder 2"/>
          <p:cNvSpPr>
            <a:spLocks noGrp="1"/>
          </p:cNvSpPr>
          <p:nvPr>
            <p:ph idx="1"/>
          </p:nvPr>
        </p:nvSpPr>
        <p:spPr>
          <a:xfrm>
            <a:off x="457200" y="1240972"/>
            <a:ext cx="8229600" cy="4885192"/>
          </a:xfrm>
        </p:spPr>
        <p:txBody>
          <a:bodyPr>
            <a:normAutofit fontScale="85000" lnSpcReduction="10000"/>
          </a:bodyPr>
          <a:lstStyle/>
          <a:p>
            <a:pPr marL="457200" lvl="1" indent="-457200">
              <a:buClr>
                <a:srgbClr val="1C5696"/>
              </a:buClr>
            </a:pPr>
            <a:r>
              <a:rPr lang="en-US" sz="3200" dirty="0"/>
              <a:t>All analysis conducted in the RDC lab or via secure remote access for select projects:</a:t>
            </a:r>
          </a:p>
          <a:p>
            <a:pPr lvl="1"/>
            <a:r>
              <a:rPr lang="en-US" dirty="0"/>
              <a:t>Data located on server in Maryland</a:t>
            </a:r>
          </a:p>
          <a:p>
            <a:pPr lvl="1">
              <a:spcAft>
                <a:spcPts val="600"/>
              </a:spcAft>
            </a:pPr>
            <a:r>
              <a:rPr lang="en-US" dirty="0"/>
              <a:t>Access data via thin client terminals in lab, Virtual Desktop for remote access</a:t>
            </a:r>
          </a:p>
          <a:p>
            <a:pPr>
              <a:spcAft>
                <a:spcPts val="600"/>
              </a:spcAft>
            </a:pPr>
            <a:r>
              <a:rPr lang="en-US" dirty="0"/>
              <a:t>No internet access or personal computers allowed  </a:t>
            </a:r>
          </a:p>
          <a:p>
            <a:pPr>
              <a:spcAft>
                <a:spcPts val="600"/>
              </a:spcAft>
            </a:pPr>
            <a:r>
              <a:rPr lang="en-US" dirty="0"/>
              <a:t>Statistical software available: SAS, Stata, R, </a:t>
            </a:r>
            <a:r>
              <a:rPr lang="en-US" dirty="0" err="1"/>
              <a:t>Matlab</a:t>
            </a:r>
            <a:r>
              <a:rPr lang="en-US" dirty="0"/>
              <a:t>, </a:t>
            </a:r>
            <a:r>
              <a:rPr lang="en-US" dirty="0" err="1"/>
              <a:t>Sudaan</a:t>
            </a:r>
            <a:r>
              <a:rPr lang="en-US" dirty="0"/>
              <a:t>, etc.</a:t>
            </a:r>
          </a:p>
          <a:p>
            <a:r>
              <a:rPr lang="en-US" dirty="0"/>
              <a:t>Agency reviews output before releasing</a:t>
            </a:r>
          </a:p>
          <a:p>
            <a:pPr lvl="1"/>
            <a:r>
              <a:rPr lang="en-US" dirty="0"/>
              <a:t>Penalty for disclosure is $250,000 and/or 5 yrs in prison  (inadvertent or otherwise)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18</a:t>
            </a:fld>
            <a:endParaRPr lang="en-US" dirty="0"/>
          </a:p>
        </p:txBody>
      </p:sp>
    </p:spTree>
    <p:extLst>
      <p:ext uri="{BB962C8B-B14F-4D97-AF65-F5344CB8AC3E}">
        <p14:creationId xmlns:p14="http://schemas.microsoft.com/office/powerpoint/2010/main" val="672727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7476"/>
          </a:xfrm>
        </p:spPr>
        <p:txBody>
          <a:bodyPr>
            <a:normAutofit/>
          </a:bodyPr>
          <a:lstStyle/>
          <a:p>
            <a:r>
              <a:rPr lang="en-US" sz="3600" dirty="0"/>
              <a:t>Timeframe – “Patience is a Virtue”</a:t>
            </a:r>
          </a:p>
        </p:txBody>
      </p:sp>
      <p:sp>
        <p:nvSpPr>
          <p:cNvPr id="3" name="Content Placeholder 2"/>
          <p:cNvSpPr>
            <a:spLocks noGrp="1"/>
          </p:cNvSpPr>
          <p:nvPr>
            <p:ph idx="1"/>
          </p:nvPr>
        </p:nvSpPr>
        <p:spPr>
          <a:xfrm>
            <a:off x="457200" y="1219200"/>
            <a:ext cx="8229600" cy="4906964"/>
          </a:xfrm>
        </p:spPr>
        <p:txBody>
          <a:bodyPr>
            <a:normAutofit fontScale="92500" lnSpcReduction="20000"/>
          </a:bodyPr>
          <a:lstStyle/>
          <a:p>
            <a:r>
              <a:rPr lang="en-US" dirty="0">
                <a:solidFill>
                  <a:schemeClr val="accent1"/>
                </a:solidFill>
                <a:latin typeface="Arial" pitchFamily="34" charset="0"/>
                <a:cs typeface="Arial" pitchFamily="34" charset="0"/>
              </a:rPr>
              <a:t>Census Data</a:t>
            </a:r>
          </a:p>
          <a:p>
            <a:pPr lvl="1"/>
            <a:r>
              <a:rPr lang="en-US" dirty="0">
                <a:latin typeface="Arial" pitchFamily="34" charset="0"/>
                <a:cs typeface="Arial" pitchFamily="34" charset="0"/>
              </a:rPr>
              <a:t>Plan on 2 to 6 months for proposal review</a:t>
            </a:r>
          </a:p>
          <a:p>
            <a:pPr lvl="1">
              <a:spcAft>
                <a:spcPts val="1200"/>
              </a:spcAft>
            </a:pPr>
            <a:r>
              <a:rPr lang="en-US" dirty="0">
                <a:latin typeface="Arial" pitchFamily="34" charset="0"/>
                <a:cs typeface="Arial" pitchFamily="34" charset="0"/>
              </a:rPr>
              <a:t>Title 13 (Census approval only) vs. Title 26 (Census &amp; IRS approval)</a:t>
            </a:r>
          </a:p>
          <a:p>
            <a:r>
              <a:rPr lang="en-US" dirty="0">
                <a:solidFill>
                  <a:schemeClr val="accent1"/>
                </a:solidFill>
                <a:latin typeface="Arial" pitchFamily="34" charset="0"/>
                <a:cs typeface="Arial" pitchFamily="34" charset="0"/>
              </a:rPr>
              <a:t>Other Agency Data</a:t>
            </a:r>
          </a:p>
          <a:p>
            <a:pPr lvl="1"/>
            <a:r>
              <a:rPr lang="en-US" dirty="0">
                <a:latin typeface="Arial" pitchFamily="34" charset="0"/>
                <a:cs typeface="Arial" pitchFamily="34" charset="0"/>
              </a:rPr>
              <a:t>Timeline dependent on agency approval process</a:t>
            </a:r>
          </a:p>
          <a:p>
            <a:pPr lvl="1">
              <a:spcAft>
                <a:spcPts val="1200"/>
              </a:spcAft>
            </a:pPr>
            <a:r>
              <a:rPr lang="en-US" dirty="0">
                <a:latin typeface="Arial" pitchFamily="34" charset="0"/>
                <a:cs typeface="Arial" pitchFamily="34" charset="0"/>
              </a:rPr>
              <a:t>Census approval automatic and quick after agency approval</a:t>
            </a:r>
          </a:p>
          <a:p>
            <a:r>
              <a:rPr lang="en-US" dirty="0">
                <a:solidFill>
                  <a:schemeClr val="accent1"/>
                </a:solidFill>
                <a:latin typeface="Arial" pitchFamily="34" charset="0"/>
                <a:cs typeface="Arial" pitchFamily="34" charset="0"/>
              </a:rPr>
              <a:t>Special Sworn Status</a:t>
            </a:r>
          </a:p>
          <a:p>
            <a:pPr lvl="1"/>
            <a:r>
              <a:rPr lang="en-US" dirty="0">
                <a:latin typeface="Arial" pitchFamily="34" charset="0"/>
                <a:cs typeface="Arial" pitchFamily="34" charset="0"/>
              </a:rPr>
              <a:t>2-3 additional months for your “security clearance”</a:t>
            </a:r>
          </a:p>
          <a:p>
            <a:pPr lvl="1"/>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19</a:t>
            </a:fld>
            <a:endParaRPr lang="en-US" dirty="0"/>
          </a:p>
        </p:txBody>
      </p:sp>
    </p:spTree>
    <p:extLst>
      <p:ext uri="{BB962C8B-B14F-4D97-AF65-F5344CB8AC3E}">
        <p14:creationId xmlns:p14="http://schemas.microsoft.com/office/powerpoint/2010/main" val="1680839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lstStyle/>
          <a:p>
            <a:pPr marL="0" indent="0">
              <a:buNone/>
            </a:pPr>
            <a:r>
              <a:rPr lang="en-US" dirty="0"/>
              <a:t>Any opinions and conclusions expressed herein are those of the author and do not necessarily represent the views of the U.S. Census Bureau.</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2</a:t>
            </a:fld>
            <a:endParaRPr lang="en-US" dirty="0"/>
          </a:p>
        </p:txBody>
      </p:sp>
    </p:spTree>
    <p:extLst>
      <p:ext uri="{BB962C8B-B14F-4D97-AF65-F5344CB8AC3E}">
        <p14:creationId xmlns:p14="http://schemas.microsoft.com/office/powerpoint/2010/main" val="460635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Content Placeholder 2"/>
          <p:cNvSpPr>
            <a:spLocks noGrp="1"/>
          </p:cNvSpPr>
          <p:nvPr>
            <p:ph idx="1"/>
          </p:nvPr>
        </p:nvSpPr>
        <p:spPr>
          <a:xfrm>
            <a:off x="457200" y="1219200"/>
            <a:ext cx="8229600" cy="4525963"/>
          </a:xfrm>
        </p:spPr>
        <p:txBody>
          <a:bodyPr>
            <a:normAutofit fontScale="70000" lnSpcReduction="20000"/>
          </a:bodyPr>
          <a:lstStyle/>
          <a:p>
            <a:r>
              <a:rPr lang="en-US" sz="3600" dirty="0">
                <a:latin typeface="Arial" pitchFamily="34" charset="0"/>
                <a:cs typeface="Arial" pitchFamily="34" charset="0"/>
              </a:rPr>
              <a:t>People:</a:t>
            </a:r>
          </a:p>
          <a:p>
            <a:pPr lvl="1"/>
            <a:r>
              <a:rPr lang="en-US" sz="3600" dirty="0">
                <a:latin typeface="Arial" pitchFamily="34" charset="0"/>
                <a:cs typeface="Arial" pitchFamily="34" charset="0"/>
              </a:rPr>
              <a:t>Emily </a:t>
            </a:r>
            <a:r>
              <a:rPr lang="en-US" sz="3600" dirty="0" err="1">
                <a:latin typeface="Arial" pitchFamily="34" charset="0"/>
                <a:cs typeface="Arial" pitchFamily="34" charset="0"/>
              </a:rPr>
              <a:t>Greenman</a:t>
            </a:r>
            <a:r>
              <a:rPr lang="en-US" sz="3600" dirty="0">
                <a:latin typeface="Arial" pitchFamily="34" charset="0"/>
                <a:cs typeface="Arial" pitchFamily="34" charset="0"/>
              </a:rPr>
              <a:t>, PSUFSRDC Administrator</a:t>
            </a:r>
          </a:p>
          <a:p>
            <a:pPr marL="914400" lvl="2" indent="0">
              <a:buNone/>
            </a:pPr>
            <a:r>
              <a:rPr lang="en-US" sz="3600" dirty="0">
                <a:latin typeface="Arial" pitchFamily="34" charset="0"/>
                <a:cs typeface="Arial" pitchFamily="34" charset="0"/>
                <a:hlinkClick r:id="rId3"/>
              </a:rPr>
              <a:t>emily.k.greenman@census.gov</a:t>
            </a:r>
            <a:endParaRPr lang="en-US" sz="3600" dirty="0">
              <a:latin typeface="Arial" pitchFamily="34" charset="0"/>
              <a:cs typeface="Arial" pitchFamily="34" charset="0"/>
            </a:endParaRPr>
          </a:p>
          <a:p>
            <a:pPr lvl="1"/>
            <a:r>
              <a:rPr lang="en-US" sz="3600" dirty="0">
                <a:latin typeface="Arial" pitchFamily="34" charset="0"/>
                <a:cs typeface="Arial" pitchFamily="34" charset="0"/>
              </a:rPr>
              <a:t>Mark Roberts, PSUFSRDC Executive Director</a:t>
            </a:r>
          </a:p>
          <a:p>
            <a:pPr marL="914400" lvl="2" indent="0">
              <a:spcAft>
                <a:spcPts val="600"/>
              </a:spcAft>
              <a:buNone/>
            </a:pPr>
            <a:r>
              <a:rPr lang="en-US" sz="3600" dirty="0">
                <a:latin typeface="Arial" pitchFamily="34" charset="0"/>
                <a:cs typeface="Arial" pitchFamily="34" charset="0"/>
                <a:hlinkClick r:id="rId4"/>
              </a:rPr>
              <a:t>mroberts@psu.edu</a:t>
            </a:r>
            <a:endParaRPr lang="en-US" sz="3600" dirty="0">
              <a:latin typeface="Arial" pitchFamily="34" charset="0"/>
              <a:cs typeface="Arial" pitchFamily="34" charset="0"/>
            </a:endParaRPr>
          </a:p>
          <a:p>
            <a:r>
              <a:rPr lang="en-US" sz="3600" dirty="0">
                <a:latin typeface="Arial" pitchFamily="34" charset="0"/>
                <a:cs typeface="Arial" pitchFamily="34" charset="0"/>
              </a:rPr>
              <a:t>Resources:</a:t>
            </a:r>
          </a:p>
          <a:p>
            <a:pPr lvl="1"/>
            <a:r>
              <a:rPr lang="en-US" sz="3600" dirty="0">
                <a:latin typeface="Arial" pitchFamily="34" charset="0"/>
                <a:cs typeface="Arial" pitchFamily="34" charset="0"/>
              </a:rPr>
              <a:t>PSUCRDC website:               </a:t>
            </a:r>
            <a:r>
              <a:rPr lang="en-US" sz="3600" dirty="0">
                <a:latin typeface="Arial" pitchFamily="34" charset="0"/>
                <a:cs typeface="Arial" pitchFamily="34" charset="0"/>
                <a:hlinkClick r:id="rId5"/>
              </a:rPr>
              <a:t>http://www.psurdc.psu.edu/</a:t>
            </a:r>
            <a:endParaRPr lang="en-US" sz="3600" dirty="0">
              <a:latin typeface="Arial" pitchFamily="34" charset="0"/>
              <a:cs typeface="Arial" pitchFamily="34" charset="0"/>
            </a:endParaRPr>
          </a:p>
          <a:p>
            <a:pPr lvl="1"/>
            <a:r>
              <a:rPr lang="en-US" sz="3600" dirty="0">
                <a:latin typeface="Arial" pitchFamily="34" charset="0"/>
                <a:cs typeface="Arial" pitchFamily="34" charset="0"/>
              </a:rPr>
              <a:t>CES Working Paper Series: </a:t>
            </a:r>
            <a:r>
              <a:rPr lang="en-US" sz="3600" dirty="0">
                <a:latin typeface="Arial" pitchFamily="34" charset="0"/>
                <a:cs typeface="Arial" pitchFamily="34" charset="0"/>
                <a:hlinkClick r:id="rId6"/>
              </a:rPr>
              <a:t>https://ideas.repec.org/s/cen/wpaper.html</a:t>
            </a:r>
            <a:endParaRPr lang="en-US" sz="3600" dirty="0">
              <a:latin typeface="Arial" pitchFamily="34" charset="0"/>
              <a:cs typeface="Arial" pitchFamily="34" charset="0"/>
            </a:endParaRPr>
          </a:p>
          <a:p>
            <a:pPr lvl="1"/>
            <a:r>
              <a:rPr lang="en-US" sz="3600" dirty="0">
                <a:latin typeface="Arial" pitchFamily="34" charset="0"/>
                <a:cs typeface="Arial" pitchFamily="34" charset="0"/>
              </a:rPr>
              <a:t>CES FSRDC website:</a:t>
            </a:r>
          </a:p>
          <a:p>
            <a:pPr marL="457200" lvl="1" indent="0">
              <a:buNone/>
            </a:pPr>
            <a:r>
              <a:rPr lang="en-US" sz="3600" dirty="0">
                <a:latin typeface="Arial" pitchFamily="34" charset="0"/>
                <a:cs typeface="Arial" pitchFamily="34" charset="0"/>
              </a:rPr>
              <a:t>    </a:t>
            </a:r>
            <a:r>
              <a:rPr lang="en-US" sz="3600" dirty="0">
                <a:latin typeface="Arial" pitchFamily="34" charset="0"/>
                <a:cs typeface="Arial" pitchFamily="34" charset="0"/>
                <a:hlinkClick r:id="rId7"/>
              </a:rPr>
              <a:t>http://www.census.gov/fsrdc</a:t>
            </a:r>
            <a:endParaRPr lang="en-US" sz="3600" dirty="0">
              <a:latin typeface="Arial" pitchFamily="34" charset="0"/>
              <a:cs typeface="Arial" pitchFamily="34" charset="0"/>
            </a:endParaRPr>
          </a:p>
          <a:p>
            <a:pPr marL="457200" lvl="1" indent="0">
              <a:buNone/>
            </a:pPr>
            <a:endParaRPr lang="en-US" sz="2600" dirty="0">
              <a:latin typeface="Arial" pitchFamily="34" charset="0"/>
              <a:cs typeface="Arial" pitchFamily="34" charset="0"/>
            </a:endParaRPr>
          </a:p>
          <a:p>
            <a:pPr lvl="1"/>
            <a:endParaRPr lang="en-US" sz="2600" dirty="0">
              <a:latin typeface="Arial" pitchFamily="34" charset="0"/>
              <a:cs typeface="Arial" pitchFamily="34" charset="0"/>
            </a:endParaRPr>
          </a:p>
          <a:p>
            <a:pPr marL="0" indent="0">
              <a:buNone/>
            </a:pP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20</a:t>
            </a:fld>
            <a:endParaRPr lang="en-US" dirty="0"/>
          </a:p>
        </p:txBody>
      </p:sp>
    </p:spTree>
    <p:extLst>
      <p:ext uri="{BB962C8B-B14F-4D97-AF65-F5344CB8AC3E}">
        <p14:creationId xmlns:p14="http://schemas.microsoft.com/office/powerpoint/2010/main" val="3910748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&amp; Links</a:t>
            </a:r>
            <a:br>
              <a:rPr lang="en-US" dirty="0"/>
            </a:br>
            <a:r>
              <a:rPr lang="en-US" dirty="0"/>
              <a:t>for Health/BLS Data</a:t>
            </a:r>
          </a:p>
        </p:txBody>
      </p:sp>
      <p:sp>
        <p:nvSpPr>
          <p:cNvPr id="3" name="Content Placeholder 2"/>
          <p:cNvSpPr>
            <a:spLocks noGrp="1"/>
          </p:cNvSpPr>
          <p:nvPr>
            <p:ph idx="1"/>
          </p:nvPr>
        </p:nvSpPr>
        <p:spPr>
          <a:xfrm>
            <a:off x="457200" y="1371600"/>
            <a:ext cx="8229600" cy="4373563"/>
          </a:xfrm>
        </p:spPr>
        <p:txBody>
          <a:bodyPr>
            <a:normAutofit lnSpcReduction="10000"/>
          </a:bodyPr>
          <a:lstStyle/>
          <a:p>
            <a:pPr lvl="1"/>
            <a:r>
              <a:rPr lang="en-US" sz="2600" dirty="0">
                <a:latin typeface="Arial" pitchFamily="34" charset="0"/>
                <a:cs typeface="Arial" pitchFamily="34" charset="0"/>
              </a:rPr>
              <a:t>AHRQ restricted data &amp; application info: </a:t>
            </a:r>
            <a:r>
              <a:rPr lang="en-US" sz="2600" dirty="0">
                <a:latin typeface="Arial" pitchFamily="34" charset="0"/>
                <a:cs typeface="Arial" pitchFamily="34" charset="0"/>
                <a:hlinkClick r:id="rId3"/>
              </a:rPr>
              <a:t>http://meps.ahrq.gov/mepsweb/data_stats/onsite_datacenter.jsp</a:t>
            </a:r>
            <a:endParaRPr lang="en-US" sz="2600" dirty="0">
              <a:latin typeface="Arial" pitchFamily="34" charset="0"/>
              <a:cs typeface="Arial" pitchFamily="34" charset="0"/>
            </a:endParaRPr>
          </a:p>
          <a:p>
            <a:pPr lvl="1"/>
            <a:r>
              <a:rPr lang="en-US" sz="2600" dirty="0">
                <a:latin typeface="Arial" pitchFamily="34" charset="0"/>
                <a:cs typeface="Arial" pitchFamily="34" charset="0"/>
              </a:rPr>
              <a:t>NCHS restricted data: </a:t>
            </a:r>
            <a:r>
              <a:rPr lang="en-US" sz="2600" dirty="0">
                <a:latin typeface="Arial" pitchFamily="34" charset="0"/>
                <a:cs typeface="Arial" pitchFamily="34" charset="0"/>
                <a:hlinkClick r:id="rId4"/>
              </a:rPr>
              <a:t>http://www.cdc.gov/rdc/b1datatype/dt100.htm</a:t>
            </a:r>
            <a:endParaRPr lang="en-US" sz="2600" dirty="0">
              <a:latin typeface="Arial" pitchFamily="34" charset="0"/>
              <a:cs typeface="Arial" pitchFamily="34" charset="0"/>
            </a:endParaRPr>
          </a:p>
          <a:p>
            <a:pPr lvl="1"/>
            <a:r>
              <a:rPr lang="en-US" sz="2600" dirty="0">
                <a:latin typeface="Arial" pitchFamily="34" charset="0"/>
                <a:cs typeface="Arial" pitchFamily="34" charset="0"/>
              </a:rPr>
              <a:t>NCHS application process: </a:t>
            </a:r>
            <a:r>
              <a:rPr lang="en-US" sz="2600" dirty="0">
                <a:latin typeface="Arial" pitchFamily="34" charset="0"/>
                <a:cs typeface="Arial" pitchFamily="34" charset="0"/>
                <a:hlinkClick r:id="rId5"/>
              </a:rPr>
              <a:t>http://www.cdc.gov/rdc/b3prosal/pp300.htm</a:t>
            </a:r>
            <a:endParaRPr lang="en-US" sz="2600" dirty="0">
              <a:latin typeface="Arial" pitchFamily="34" charset="0"/>
              <a:cs typeface="Arial" pitchFamily="34" charset="0"/>
            </a:endParaRPr>
          </a:p>
          <a:p>
            <a:pPr lvl="1"/>
            <a:r>
              <a:rPr lang="en-US" sz="2600" dirty="0">
                <a:latin typeface="Arial" pitchFamily="34" charset="0"/>
                <a:cs typeface="Arial" pitchFamily="34" charset="0"/>
              </a:rPr>
              <a:t>Center for Economic Studies Annual Research Reports (list all approved RDC studies and publications, including NCHS/AHRQ): </a:t>
            </a:r>
            <a:r>
              <a:rPr lang="en-US" sz="2200" dirty="0">
                <a:latin typeface="Arial" pitchFamily="34" charset="0"/>
                <a:cs typeface="Arial" pitchFamily="34" charset="0"/>
                <a:hlinkClick r:id="rId6"/>
              </a:rPr>
              <a:t>http://www.census.gov/ces/publications/annualreport.html</a:t>
            </a:r>
            <a:endParaRPr lang="en-US" sz="2200" dirty="0">
              <a:latin typeface="Arial" pitchFamily="34" charset="0"/>
              <a:cs typeface="Arial" pitchFamily="34" charset="0"/>
            </a:endParaRPr>
          </a:p>
          <a:p>
            <a:pPr marL="0" indent="0">
              <a:buNone/>
            </a:pPr>
            <a:endParaRPr lang="en-US" sz="2000" dirty="0"/>
          </a:p>
        </p:txBody>
      </p:sp>
      <p:sp>
        <p:nvSpPr>
          <p:cNvPr id="4" name="Slide Number Placeholder 3"/>
          <p:cNvSpPr>
            <a:spLocks noGrp="1"/>
          </p:cNvSpPr>
          <p:nvPr>
            <p:ph type="sldNum" sz="quarter" idx="12"/>
          </p:nvPr>
        </p:nvSpPr>
        <p:spPr/>
        <p:txBody>
          <a:bodyPr/>
          <a:lstStyle/>
          <a:p>
            <a:fld id="{5212C905-FF40-4437-BDDD-7BDE312C732D}" type="slidenum">
              <a:rPr lang="en-US" smtClean="0"/>
              <a:t>21</a:t>
            </a:fld>
            <a:endParaRPr lang="en-US" dirty="0"/>
          </a:p>
        </p:txBody>
      </p:sp>
    </p:spTree>
    <p:extLst>
      <p:ext uri="{BB962C8B-B14F-4D97-AF65-F5344CB8AC3E}">
        <p14:creationId xmlns:p14="http://schemas.microsoft.com/office/powerpoint/2010/main" val="3088115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&amp; Links</a:t>
            </a:r>
            <a:br>
              <a:rPr lang="en-US" dirty="0"/>
            </a:br>
            <a:r>
              <a:rPr lang="en-US" dirty="0"/>
              <a:t>for Health Data</a:t>
            </a:r>
          </a:p>
        </p:txBody>
      </p:sp>
      <p:sp>
        <p:nvSpPr>
          <p:cNvPr id="3" name="Content Placeholder 2"/>
          <p:cNvSpPr>
            <a:spLocks noGrp="1"/>
          </p:cNvSpPr>
          <p:nvPr>
            <p:ph idx="1"/>
          </p:nvPr>
        </p:nvSpPr>
        <p:spPr>
          <a:xfrm>
            <a:off x="457200" y="1371600"/>
            <a:ext cx="8229600" cy="4373563"/>
          </a:xfrm>
        </p:spPr>
        <p:txBody>
          <a:bodyPr>
            <a:normAutofit/>
          </a:bodyPr>
          <a:lstStyle/>
          <a:p>
            <a:r>
              <a:rPr lang="en-US" sz="2400" dirty="0"/>
              <a:t>NCHS Data Linkage information</a:t>
            </a:r>
          </a:p>
          <a:p>
            <a:r>
              <a:rPr lang="en-US" sz="2400" dirty="0">
                <a:hlinkClick r:id="rId3"/>
              </a:rPr>
              <a:t>http://www.cdc.gov/nchs/data_access/data_linkage_activities.htm</a:t>
            </a:r>
            <a:endParaRPr lang="en-US" sz="2400" dirty="0"/>
          </a:p>
        </p:txBody>
      </p:sp>
      <p:sp>
        <p:nvSpPr>
          <p:cNvPr id="4" name="Slide Number Placeholder 3"/>
          <p:cNvSpPr>
            <a:spLocks noGrp="1"/>
          </p:cNvSpPr>
          <p:nvPr>
            <p:ph type="sldNum" sz="quarter" idx="12"/>
          </p:nvPr>
        </p:nvSpPr>
        <p:spPr/>
        <p:txBody>
          <a:bodyPr/>
          <a:lstStyle/>
          <a:p>
            <a:fld id="{5212C905-FF40-4437-BDDD-7BDE312C732D}" type="slidenum">
              <a:rPr lang="en-US" smtClean="0"/>
              <a:t>22</a:t>
            </a:fld>
            <a:endParaRPr lang="en-US" dirty="0"/>
          </a:p>
        </p:txBody>
      </p:sp>
    </p:spTree>
    <p:extLst>
      <p:ext uri="{BB962C8B-B14F-4D97-AF65-F5344CB8AC3E}">
        <p14:creationId xmlns:p14="http://schemas.microsoft.com/office/powerpoint/2010/main" val="373178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0621222-EC60-4942-B389-40EB6A6C5D39}"/>
              </a:ext>
            </a:extLst>
          </p:cNvPr>
          <p:cNvSpPr>
            <a:spLocks noGrp="1"/>
          </p:cNvSpPr>
          <p:nvPr>
            <p:ph type="title"/>
          </p:nvPr>
        </p:nvSpPr>
        <p:spPr>
          <a:xfrm>
            <a:off x="464496" y="1261499"/>
            <a:ext cx="8207618" cy="832903"/>
          </a:xfrm>
        </p:spPr>
        <p:txBody>
          <a:bodyPr>
            <a:noAutofit/>
          </a:bodyPr>
          <a:lstStyle/>
          <a:p>
            <a:r>
              <a:rPr lang="en-US" dirty="0"/>
              <a:t>Data are collected by various federal agencies </a:t>
            </a:r>
          </a:p>
        </p:txBody>
      </p:sp>
      <p:pic>
        <p:nvPicPr>
          <p:cNvPr id="29" name="Picture 2" descr="Training &amp;amp; Resources | Vital Records | Health &amp;amp; Senior Services">
            <a:extLst>
              <a:ext uri="{FF2B5EF4-FFF2-40B4-BE49-F238E27FC236}">
                <a16:creationId xmlns:a16="http://schemas.microsoft.com/office/drawing/2014/main" id="{904F5439-3CEF-7D46-958B-FBD1A358AD3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25771" y="4122277"/>
            <a:ext cx="2534846" cy="1757494"/>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Innovative Data Analytics System Modernization at NCSES – Lynker  Technologies">
            <a:extLst>
              <a:ext uri="{FF2B5EF4-FFF2-40B4-BE49-F238E27FC236}">
                <a16:creationId xmlns:a16="http://schemas.microsoft.com/office/drawing/2014/main" id="{F215B5FB-D04C-B345-8437-06A4D9AD2BE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215843" y="2458566"/>
            <a:ext cx="2704923" cy="154273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BLS-Logo • Haverford Township Free Library">
            <a:extLst>
              <a:ext uri="{FF2B5EF4-FFF2-40B4-BE49-F238E27FC236}">
                <a16:creationId xmlns:a16="http://schemas.microsoft.com/office/drawing/2014/main" id="{0C2BFCA7-EE9C-8447-AC4E-3191134CF79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086160" y="2465722"/>
            <a:ext cx="2844598" cy="152186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6">
            <a:extLst>
              <a:ext uri="{FF2B5EF4-FFF2-40B4-BE49-F238E27FC236}">
                <a16:creationId xmlns:a16="http://schemas.microsoft.com/office/drawing/2014/main" id="{24AF11E4-7EEC-1847-9A93-01B078938279}"/>
              </a:ext>
            </a:extLst>
          </p:cNvPr>
          <p:cNvPicPr>
            <a:picLocks noChangeAspect="1"/>
          </p:cNvPicPr>
          <p:nvPr/>
        </p:nvPicPr>
        <p:blipFill>
          <a:blip r:embed="rId5"/>
          <a:stretch>
            <a:fillRect/>
          </a:stretch>
        </p:blipFill>
        <p:spPr>
          <a:xfrm>
            <a:off x="307733" y="4184949"/>
            <a:ext cx="2672204" cy="1398593"/>
          </a:xfrm>
          <a:prstGeom prst="rect">
            <a:avLst/>
          </a:prstGeom>
        </p:spPr>
      </p:pic>
      <p:pic>
        <p:nvPicPr>
          <p:cNvPr id="18" name="Picture 4">
            <a:extLst>
              <a:ext uri="{FF2B5EF4-FFF2-40B4-BE49-F238E27FC236}">
                <a16:creationId xmlns:a16="http://schemas.microsoft.com/office/drawing/2014/main" id="{C073F272-E623-4F4C-A994-E55675D70782}"/>
              </a:ext>
            </a:extLst>
          </p:cNvPr>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4202" r="4202" b="541"/>
          <a:stretch/>
        </p:blipFill>
        <p:spPr bwMode="auto">
          <a:xfrm>
            <a:off x="198390" y="2643130"/>
            <a:ext cx="2844598" cy="112461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Section 3: Branding Design Element Specifications | Agency for Healthcare  Research and Quality">
            <a:extLst>
              <a:ext uri="{FF2B5EF4-FFF2-40B4-BE49-F238E27FC236}">
                <a16:creationId xmlns:a16="http://schemas.microsoft.com/office/drawing/2014/main" id="{89F80D19-698A-3840-91FF-73E0B7AFF54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tretch>
            <a:fillRect/>
          </a:stretch>
        </p:blipFill>
        <p:spPr bwMode="auto">
          <a:xfrm>
            <a:off x="5911618" y="4407385"/>
            <a:ext cx="3195857" cy="1102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553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Advantages of Restricted Data</a:t>
            </a:r>
          </a:p>
        </p:txBody>
      </p:sp>
      <p:sp>
        <p:nvSpPr>
          <p:cNvPr id="3" name="Content Placeholder 2"/>
          <p:cNvSpPr>
            <a:spLocks noGrp="1"/>
          </p:cNvSpPr>
          <p:nvPr>
            <p:ph idx="1"/>
          </p:nvPr>
        </p:nvSpPr>
        <p:spPr/>
        <p:txBody>
          <a:bodyPr/>
          <a:lstStyle/>
          <a:p>
            <a:pPr>
              <a:spcAft>
                <a:spcPts val="600"/>
              </a:spcAft>
            </a:pPr>
            <a:r>
              <a:rPr lang="en-US" dirty="0"/>
              <a:t>More detailed level of geographic identifiers</a:t>
            </a:r>
          </a:p>
          <a:p>
            <a:r>
              <a:rPr lang="en-US" dirty="0"/>
              <a:t>Very little top or bottom-coding</a:t>
            </a:r>
          </a:p>
          <a:p>
            <a:r>
              <a:rPr lang="en-US" dirty="0"/>
              <a:t>More detailed variables </a:t>
            </a:r>
          </a:p>
          <a:p>
            <a:pPr lvl="1"/>
            <a:r>
              <a:rPr lang="en-US" dirty="0"/>
              <a:t>E.g., diagnostic codes, country of origin, language of interview</a:t>
            </a:r>
          </a:p>
          <a:p>
            <a:pPr>
              <a:spcAft>
                <a:spcPts val="600"/>
              </a:spcAft>
            </a:pPr>
            <a:r>
              <a:rPr lang="en-US" dirty="0"/>
              <a:t>Census datasets can be linked together</a:t>
            </a:r>
          </a:p>
          <a:p>
            <a:pPr>
              <a:spcAft>
                <a:spcPts val="600"/>
              </a:spcAft>
            </a:pPr>
            <a:r>
              <a:rPr lang="en-US" dirty="0"/>
              <a:t>Census datasets can be linked to external data</a:t>
            </a:r>
          </a:p>
          <a:p>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4</a:t>
            </a:fld>
            <a:endParaRPr lang="en-US" dirty="0"/>
          </a:p>
        </p:txBody>
      </p:sp>
    </p:spTree>
    <p:extLst>
      <p:ext uri="{BB962C8B-B14F-4D97-AF65-F5344CB8AC3E}">
        <p14:creationId xmlns:p14="http://schemas.microsoft.com/office/powerpoint/2010/main" val="231701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Linking - the Power of the PIK</a:t>
            </a:r>
          </a:p>
        </p:txBody>
      </p:sp>
      <p:sp>
        <p:nvSpPr>
          <p:cNvPr id="3" name="Content Placeholder 2"/>
          <p:cNvSpPr>
            <a:spLocks noGrp="1"/>
          </p:cNvSpPr>
          <p:nvPr>
            <p:ph idx="1"/>
          </p:nvPr>
        </p:nvSpPr>
        <p:spPr>
          <a:xfrm>
            <a:off x="857250" y="2057401"/>
            <a:ext cx="7829550" cy="3224096"/>
          </a:xfrm>
        </p:spPr>
        <p:txBody>
          <a:bodyPr>
            <a:normAutofit fontScale="25000" lnSpcReduction="20000"/>
          </a:bodyPr>
          <a:lstStyle/>
          <a:p>
            <a:r>
              <a:rPr lang="en-US" sz="9600" dirty="0"/>
              <a:t>PIK – a unique Census identifier assigned to individuals using name, birthdate, address information, and social security number. Only PIK available to researchers not identifying information.</a:t>
            </a:r>
          </a:p>
          <a:p>
            <a:r>
              <a:rPr lang="en-US" sz="9600" dirty="0"/>
              <a:t>Most restricted Census demographic datasets are PIKed</a:t>
            </a:r>
          </a:p>
          <a:p>
            <a:r>
              <a:rPr lang="en-US" sz="9600" dirty="0"/>
              <a:t>PIK crosswalks permit linking restricted datasets together</a:t>
            </a:r>
          </a:p>
          <a:p>
            <a:r>
              <a:rPr lang="en-US" sz="9600" dirty="0"/>
              <a:t>External data can have PIKs added by Census staff (fee ~$20K)</a:t>
            </a:r>
          </a:p>
          <a:p>
            <a:pPr lvl="1"/>
            <a:endParaRPr lang="en-US" dirty="0"/>
          </a:p>
        </p:txBody>
      </p:sp>
      <p:sp>
        <p:nvSpPr>
          <p:cNvPr id="4" name="Slide Number Placeholder 3"/>
          <p:cNvSpPr>
            <a:spLocks noGrp="1"/>
          </p:cNvSpPr>
          <p:nvPr>
            <p:ph type="sldNum" sz="quarter" idx="12"/>
          </p:nvPr>
        </p:nvSpPr>
        <p:spPr/>
        <p:txBody>
          <a:bodyPr/>
          <a:lstStyle/>
          <a:p>
            <a:fld id="{03AE04C5-3085-4F64-BC65-54FE2DBF6EB1}" type="slidenum">
              <a:rPr lang="en-US" smtClean="0"/>
              <a:pPr/>
              <a:t>5</a:t>
            </a:fld>
            <a:endParaRPr lang="en-US" dirty="0"/>
          </a:p>
        </p:txBody>
      </p:sp>
    </p:spTree>
    <p:extLst>
      <p:ext uri="{BB962C8B-B14F-4D97-AF65-F5344CB8AC3E}">
        <p14:creationId xmlns:p14="http://schemas.microsoft.com/office/powerpoint/2010/main" val="120495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Census Demographic Datasets</a:t>
            </a:r>
          </a:p>
        </p:txBody>
      </p:sp>
      <p:sp>
        <p:nvSpPr>
          <p:cNvPr id="3" name="Content Placeholder 2"/>
          <p:cNvSpPr>
            <a:spLocks noGrp="1"/>
          </p:cNvSpPr>
          <p:nvPr>
            <p:ph idx="1"/>
          </p:nvPr>
        </p:nvSpPr>
        <p:spPr/>
        <p:txBody>
          <a:bodyPr>
            <a:normAutofit lnSpcReduction="10000"/>
          </a:bodyPr>
          <a:lstStyle/>
          <a:p>
            <a:r>
              <a:rPr lang="en-US" dirty="0"/>
              <a:t>Decennial Census 1950-2010</a:t>
            </a:r>
          </a:p>
          <a:p>
            <a:r>
              <a:rPr lang="en-US" dirty="0"/>
              <a:t>American Community Survey</a:t>
            </a:r>
          </a:p>
          <a:p>
            <a:r>
              <a:rPr lang="en-US" dirty="0"/>
              <a:t>Current Population Survey (selected supplements)</a:t>
            </a:r>
          </a:p>
          <a:p>
            <a:r>
              <a:rPr lang="en-US" dirty="0"/>
              <a:t>Survey of Income and Program Participation</a:t>
            </a:r>
          </a:p>
          <a:p>
            <a:r>
              <a:rPr lang="en-US" dirty="0"/>
              <a:t>American Housing Survey</a:t>
            </a:r>
          </a:p>
          <a:p>
            <a:r>
              <a:rPr lang="en-US" dirty="0"/>
              <a:t>National Crime Victimization Survey</a:t>
            </a:r>
          </a:p>
          <a:p>
            <a:r>
              <a:rPr lang="en-US" dirty="0"/>
              <a:t>National Longitudinal Mortality Study</a:t>
            </a:r>
          </a:p>
        </p:txBody>
      </p:sp>
      <p:sp>
        <p:nvSpPr>
          <p:cNvPr id="4" name="Slide Number Placeholder 3"/>
          <p:cNvSpPr>
            <a:spLocks noGrp="1"/>
          </p:cNvSpPr>
          <p:nvPr>
            <p:ph type="sldNum" sz="quarter" idx="12"/>
          </p:nvPr>
        </p:nvSpPr>
        <p:spPr/>
        <p:txBody>
          <a:bodyPr/>
          <a:lstStyle/>
          <a:p>
            <a:fld id="{5212C905-FF40-4437-BDDD-7BDE312C732D}" type="slidenum">
              <a:rPr lang="en-US" smtClean="0"/>
              <a:t>6</a:t>
            </a:fld>
            <a:endParaRPr lang="en-US" dirty="0"/>
          </a:p>
        </p:txBody>
      </p:sp>
    </p:spTree>
    <p:extLst>
      <p:ext uri="{BB962C8B-B14F-4D97-AF65-F5344CB8AC3E}">
        <p14:creationId xmlns:p14="http://schemas.microsoft.com/office/powerpoint/2010/main" val="117562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7848600" cy="1143000"/>
          </a:xfrm>
        </p:spPr>
        <p:txBody>
          <a:bodyPr/>
          <a:lstStyle/>
          <a:p>
            <a:r>
              <a:rPr lang="en-US" altLang="en-US" dirty="0">
                <a:cs typeface="Arial" panose="020B0604020202020204" pitchFamily="34" charset="0"/>
              </a:rPr>
              <a:t>More Detailed Geography</a:t>
            </a:r>
          </a:p>
        </p:txBody>
      </p:sp>
      <p:sp>
        <p:nvSpPr>
          <p:cNvPr id="3" name="Slide Number Placeholder 2"/>
          <p:cNvSpPr>
            <a:spLocks noGrp="1"/>
          </p:cNvSpPr>
          <p:nvPr>
            <p:ph type="sldNum" sz="quarter" idx="4294967295"/>
          </p:nvPr>
        </p:nvSpPr>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3D52543-EA98-4743-84F7-F389DC104F51}" type="slidenum">
              <a:rPr lang="en-US" altLang="en-US" sz="1200">
                <a:solidFill>
                  <a:schemeClr val="bg1"/>
                </a:solidFill>
                <a:latin typeface="Arial" panose="020B0604020202020204" pitchFamily="34" charset="0"/>
              </a:rPr>
              <a:pPr eaLnBrk="1" hangingPunct="1"/>
              <a:t>7</a:t>
            </a:fld>
            <a:endParaRPr lang="en-US" altLang="en-US" sz="1200">
              <a:solidFill>
                <a:schemeClr val="bg1"/>
              </a:solidFill>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07213119"/>
              </p:ext>
            </p:extLst>
          </p:nvPr>
        </p:nvGraphicFramePr>
        <p:xfrm>
          <a:off x="685800" y="1295400"/>
          <a:ext cx="7467600" cy="4683425"/>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tblGrid>
              <a:tr h="370790">
                <a:tc>
                  <a:txBody>
                    <a:bodyPr/>
                    <a:lstStyle/>
                    <a:p>
                      <a:r>
                        <a:rPr lang="en-US" sz="1800" dirty="0"/>
                        <a:t>Data Set</a:t>
                      </a:r>
                    </a:p>
                  </a:txBody>
                  <a:tcPr marT="45714" marB="45714"/>
                </a:tc>
                <a:tc>
                  <a:txBody>
                    <a:bodyPr/>
                    <a:lstStyle/>
                    <a:p>
                      <a:r>
                        <a:rPr lang="en-US" sz="1800" dirty="0"/>
                        <a:t>RDC Years</a:t>
                      </a:r>
                    </a:p>
                  </a:txBody>
                  <a:tcPr marT="45714" marB="45714"/>
                </a:tc>
                <a:tc>
                  <a:txBody>
                    <a:bodyPr/>
                    <a:lstStyle/>
                    <a:p>
                      <a:r>
                        <a:rPr lang="en-US" sz="1800" dirty="0"/>
                        <a:t>Geography</a:t>
                      </a:r>
                    </a:p>
                  </a:txBody>
                  <a:tcPr marT="45714" marB="45714"/>
                </a:tc>
                <a:extLst>
                  <a:ext uri="{0D108BD9-81ED-4DB2-BD59-A6C34878D82A}">
                    <a16:rowId xmlns:a16="http://schemas.microsoft.com/office/drawing/2014/main" val="10000"/>
                  </a:ext>
                </a:extLst>
              </a:tr>
              <a:tr h="370790">
                <a:tc>
                  <a:txBody>
                    <a:bodyPr/>
                    <a:lstStyle/>
                    <a:p>
                      <a:r>
                        <a:rPr lang="en-US" sz="1800" dirty="0"/>
                        <a:t>Decennial Census</a:t>
                      </a:r>
                    </a:p>
                  </a:txBody>
                  <a:tcPr marT="45714" marB="45714"/>
                </a:tc>
                <a:tc>
                  <a:txBody>
                    <a:bodyPr/>
                    <a:lstStyle/>
                    <a:p>
                      <a:r>
                        <a:rPr lang="en-US" sz="1800" dirty="0"/>
                        <a:t>1970-2010</a:t>
                      </a:r>
                    </a:p>
                  </a:txBody>
                  <a:tcPr marT="45714" marB="45714"/>
                </a:tc>
                <a:tc>
                  <a:txBody>
                    <a:bodyPr/>
                    <a:lstStyle/>
                    <a:p>
                      <a:pPr algn="ctr"/>
                      <a:r>
                        <a:rPr lang="en-US" sz="1800" dirty="0"/>
                        <a:t>Block</a:t>
                      </a:r>
                    </a:p>
                  </a:txBody>
                  <a:tcPr marT="45714" marB="45714"/>
                </a:tc>
                <a:extLst>
                  <a:ext uri="{0D108BD9-81ED-4DB2-BD59-A6C34878D82A}">
                    <a16:rowId xmlns:a16="http://schemas.microsoft.com/office/drawing/2014/main" val="10001"/>
                  </a:ext>
                </a:extLst>
              </a:tr>
              <a:tr h="370790">
                <a:tc>
                  <a:txBody>
                    <a:bodyPr/>
                    <a:lstStyle/>
                    <a:p>
                      <a:r>
                        <a:rPr lang="en-US" sz="1800" dirty="0"/>
                        <a:t>American Community Survey (ACS)</a:t>
                      </a:r>
                    </a:p>
                  </a:txBody>
                  <a:tcPr marT="45714" marB="45714"/>
                </a:tc>
                <a:tc>
                  <a:txBody>
                    <a:bodyPr/>
                    <a:lstStyle/>
                    <a:p>
                      <a:r>
                        <a:rPr lang="en-US" sz="1800" dirty="0"/>
                        <a:t>1996-2019</a:t>
                      </a:r>
                    </a:p>
                  </a:txBody>
                  <a:tcPr marT="45714" marB="45714"/>
                </a:tc>
                <a:tc>
                  <a:txBody>
                    <a:bodyPr/>
                    <a:lstStyle/>
                    <a:p>
                      <a:pPr algn="ctr"/>
                      <a:r>
                        <a:rPr lang="en-US" sz="1800" dirty="0"/>
                        <a:t>Block</a:t>
                      </a:r>
                    </a:p>
                  </a:txBody>
                  <a:tcPr marT="45714" marB="45714"/>
                </a:tc>
                <a:extLst>
                  <a:ext uri="{0D108BD9-81ED-4DB2-BD59-A6C34878D82A}">
                    <a16:rowId xmlns:a16="http://schemas.microsoft.com/office/drawing/2014/main" val="10002"/>
                  </a:ext>
                </a:extLst>
              </a:tr>
              <a:tr h="639993">
                <a:tc>
                  <a:txBody>
                    <a:bodyPr/>
                    <a:lstStyle/>
                    <a:p>
                      <a:r>
                        <a:rPr lang="en-US" sz="1800" dirty="0"/>
                        <a:t>Survey of Income and Program Participation (SIPP)</a:t>
                      </a:r>
                    </a:p>
                  </a:txBody>
                  <a:tcPr marT="45714" marB="45714"/>
                </a:tc>
                <a:tc>
                  <a:txBody>
                    <a:bodyPr/>
                    <a:lstStyle/>
                    <a:p>
                      <a:r>
                        <a:rPr lang="en-US" sz="1800" dirty="0"/>
                        <a:t>1984-2018</a:t>
                      </a:r>
                    </a:p>
                  </a:txBody>
                  <a:tcPr marT="45714" marB="45714"/>
                </a:tc>
                <a:tc>
                  <a:txBody>
                    <a:bodyPr/>
                    <a:lstStyle/>
                    <a:p>
                      <a:pPr algn="ctr"/>
                      <a:r>
                        <a:rPr lang="en-US" sz="1800" dirty="0"/>
                        <a:t>Tract</a:t>
                      </a:r>
                    </a:p>
                  </a:txBody>
                  <a:tcPr marT="45714" marB="45714"/>
                </a:tc>
                <a:extLst>
                  <a:ext uri="{0D108BD9-81ED-4DB2-BD59-A6C34878D82A}">
                    <a16:rowId xmlns:a16="http://schemas.microsoft.com/office/drawing/2014/main" val="10003"/>
                  </a:ext>
                </a:extLst>
              </a:tr>
              <a:tr h="639993">
                <a:tc>
                  <a:txBody>
                    <a:bodyPr/>
                    <a:lstStyle/>
                    <a:p>
                      <a:r>
                        <a:rPr lang="en-US" sz="1800" dirty="0"/>
                        <a:t>Current Population Survey</a:t>
                      </a:r>
                      <a:r>
                        <a:rPr lang="en-US" sz="1800" baseline="0" dirty="0"/>
                        <a:t> (CPS) – March Supplement</a:t>
                      </a:r>
                      <a:endParaRPr lang="en-US" sz="1800" dirty="0"/>
                    </a:p>
                  </a:txBody>
                  <a:tcPr marT="45714" marB="45714"/>
                </a:tc>
                <a:tc>
                  <a:txBody>
                    <a:bodyPr/>
                    <a:lstStyle/>
                    <a:p>
                      <a:r>
                        <a:rPr lang="en-US" sz="1800" dirty="0"/>
                        <a:t>1967-2019</a:t>
                      </a:r>
                    </a:p>
                  </a:txBody>
                  <a:tcPr marT="45714" marB="45714"/>
                </a:tc>
                <a:tc>
                  <a:txBody>
                    <a:bodyPr/>
                    <a:lstStyle/>
                    <a:p>
                      <a:pPr algn="ctr"/>
                      <a:r>
                        <a:rPr lang="en-US" sz="1800" dirty="0"/>
                        <a:t>Tract</a:t>
                      </a:r>
                    </a:p>
                  </a:txBody>
                  <a:tcPr marT="45714" marB="45714"/>
                </a:tc>
                <a:extLst>
                  <a:ext uri="{0D108BD9-81ED-4DB2-BD59-A6C34878D82A}">
                    <a16:rowId xmlns:a16="http://schemas.microsoft.com/office/drawing/2014/main" val="10004"/>
                  </a:ext>
                </a:extLst>
              </a:tr>
              <a:tr h="370790">
                <a:tc>
                  <a:txBody>
                    <a:bodyPr/>
                    <a:lstStyle/>
                    <a:p>
                      <a:r>
                        <a:rPr lang="en-US" sz="1800" dirty="0"/>
                        <a:t>American Housing Survey (AHS)</a:t>
                      </a:r>
                    </a:p>
                  </a:txBody>
                  <a:tcPr marT="45714" marB="45714"/>
                </a:tc>
                <a:tc>
                  <a:txBody>
                    <a:bodyPr/>
                    <a:lstStyle/>
                    <a:p>
                      <a:r>
                        <a:rPr lang="en-US" sz="1800" dirty="0"/>
                        <a:t>1984-2017</a:t>
                      </a:r>
                    </a:p>
                  </a:txBody>
                  <a:tcPr marT="45714" marB="45714"/>
                </a:tc>
                <a:tc>
                  <a:txBody>
                    <a:bodyPr/>
                    <a:lstStyle/>
                    <a:p>
                      <a:pPr algn="ctr"/>
                      <a:r>
                        <a:rPr lang="en-US" sz="1800" dirty="0"/>
                        <a:t>Tract</a:t>
                      </a:r>
                    </a:p>
                  </a:txBody>
                  <a:tcPr marT="45714" marB="45714"/>
                </a:tc>
                <a:extLst>
                  <a:ext uri="{0D108BD9-81ED-4DB2-BD59-A6C34878D82A}">
                    <a16:rowId xmlns:a16="http://schemas.microsoft.com/office/drawing/2014/main" val="10005"/>
                  </a:ext>
                </a:extLst>
              </a:tr>
              <a:tr h="639993">
                <a:tc>
                  <a:txBody>
                    <a:bodyPr/>
                    <a:lstStyle/>
                    <a:p>
                      <a:r>
                        <a:rPr lang="en-US" sz="1800" dirty="0"/>
                        <a:t>National</a:t>
                      </a:r>
                      <a:r>
                        <a:rPr lang="en-US" sz="1800" baseline="0" dirty="0"/>
                        <a:t> Longitudinal Survey (NLS) – Young/Mature Women/Men</a:t>
                      </a:r>
                      <a:endParaRPr lang="en-US" sz="1800" dirty="0"/>
                    </a:p>
                  </a:txBody>
                  <a:tcPr marT="45714" marB="45714"/>
                </a:tc>
                <a:tc>
                  <a:txBody>
                    <a:bodyPr/>
                    <a:lstStyle/>
                    <a:p>
                      <a:r>
                        <a:rPr lang="en-US" sz="1800" dirty="0"/>
                        <a:t>1966-2003</a:t>
                      </a:r>
                    </a:p>
                  </a:txBody>
                  <a:tcPr marT="45714" marB="45714"/>
                </a:tc>
                <a:tc>
                  <a:txBody>
                    <a:bodyPr/>
                    <a:lstStyle/>
                    <a:p>
                      <a:pPr algn="ctr"/>
                      <a:r>
                        <a:rPr lang="en-US" sz="1800" dirty="0"/>
                        <a:t>Lat/Lon</a:t>
                      </a:r>
                    </a:p>
                    <a:p>
                      <a:pPr algn="ctr"/>
                      <a:r>
                        <a:rPr lang="en-US" sz="1800" dirty="0"/>
                        <a:t>Block Group</a:t>
                      </a:r>
                    </a:p>
                  </a:txBody>
                  <a:tcPr marT="45714" marB="45714"/>
                </a:tc>
                <a:extLst>
                  <a:ext uri="{0D108BD9-81ED-4DB2-BD59-A6C34878D82A}">
                    <a16:rowId xmlns:a16="http://schemas.microsoft.com/office/drawing/2014/main" val="10006"/>
                  </a:ext>
                </a:extLst>
              </a:tr>
              <a:tr h="639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National Crime Victimization Survey</a:t>
                      </a:r>
                    </a:p>
                  </a:txBody>
                  <a:tcPr marT="45714" marB="45714"/>
                </a:tc>
                <a:tc>
                  <a:txBody>
                    <a:bodyPr/>
                    <a:lstStyle/>
                    <a:p>
                      <a:r>
                        <a:rPr lang="en-US" sz="1800" dirty="0"/>
                        <a:t>2005-2017</a:t>
                      </a:r>
                    </a:p>
                  </a:txBody>
                  <a:tcPr marT="45714" marB="45714"/>
                </a:tc>
                <a:tc>
                  <a:txBody>
                    <a:bodyPr/>
                    <a:lstStyle/>
                    <a:p>
                      <a:pPr algn="ctr"/>
                      <a:r>
                        <a:rPr lang="en-US" sz="1800" dirty="0"/>
                        <a:t>Block</a:t>
                      </a:r>
                    </a:p>
                  </a:txBody>
                  <a:tcPr marT="45714" marB="45714"/>
                </a:tc>
                <a:extLst>
                  <a:ext uri="{0D108BD9-81ED-4DB2-BD59-A6C34878D82A}">
                    <a16:rowId xmlns:a16="http://schemas.microsoft.com/office/drawing/2014/main" val="10007"/>
                  </a:ext>
                </a:extLst>
              </a:tr>
              <a:tr h="6399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National Longitudinal Mortality Study (NLMS)</a:t>
                      </a:r>
                    </a:p>
                  </a:txBody>
                  <a:tcPr marT="45714" marB="45714"/>
                </a:tc>
                <a:tc>
                  <a:txBody>
                    <a:bodyPr/>
                    <a:lstStyle/>
                    <a:p>
                      <a:r>
                        <a:rPr lang="en-US" sz="1800" dirty="0"/>
                        <a:t>1973-2011</a:t>
                      </a:r>
                    </a:p>
                  </a:txBody>
                  <a:tcPr marT="45714" marB="45714"/>
                </a:tc>
                <a:tc>
                  <a:txBody>
                    <a:bodyPr/>
                    <a:lstStyle/>
                    <a:p>
                      <a:pPr algn="ctr"/>
                      <a:r>
                        <a:rPr lang="en-US" sz="1800" dirty="0"/>
                        <a:t>County</a:t>
                      </a:r>
                    </a:p>
                  </a:txBody>
                  <a:tcPr marT="45714" marB="45714"/>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06553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Example – Van Hook, Lowrey, et al</a:t>
            </a:r>
          </a:p>
        </p:txBody>
      </p:sp>
      <p:sp>
        <p:nvSpPr>
          <p:cNvPr id="3" name="Content Placeholder 2"/>
          <p:cNvSpPr>
            <a:spLocks noGrp="1"/>
          </p:cNvSpPr>
          <p:nvPr>
            <p:ph idx="1"/>
          </p:nvPr>
        </p:nvSpPr>
        <p:spPr/>
        <p:txBody>
          <a:bodyPr>
            <a:normAutofit lnSpcReduction="10000"/>
          </a:bodyPr>
          <a:lstStyle/>
          <a:p>
            <a:r>
              <a:rPr lang="en-US" dirty="0"/>
              <a:t>Conceptualizes immigrant assimilation differences according to </a:t>
            </a:r>
            <a:r>
              <a:rPr lang="en-US" i="1" dirty="0"/>
              <a:t>vintages</a:t>
            </a:r>
            <a:r>
              <a:rPr lang="en-US" dirty="0"/>
              <a:t> – immigrants from a particular period and their descendants</a:t>
            </a:r>
          </a:p>
          <a:p>
            <a:r>
              <a:rPr lang="en-US" dirty="0"/>
              <a:t>Links 1940 (parent) records with descendants found in 1973-1990 CPS, 2000 Census, and ACS, using PIKs</a:t>
            </a:r>
          </a:p>
          <a:p>
            <a:r>
              <a:rPr lang="en-US" dirty="0"/>
              <a:t>Can directly observe intergenerational mobility in education, earnings, </a:t>
            </a:r>
            <a:r>
              <a:rPr lang="en-US" dirty="0" err="1"/>
              <a:t>etc</a:t>
            </a: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8</a:t>
            </a:fld>
            <a:endParaRPr lang="en-US" dirty="0"/>
          </a:p>
        </p:txBody>
      </p:sp>
    </p:spTree>
    <p:extLst>
      <p:ext uri="{BB962C8B-B14F-4D97-AF65-F5344CB8AC3E}">
        <p14:creationId xmlns:p14="http://schemas.microsoft.com/office/powerpoint/2010/main" val="1790062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Data in the RDC</a:t>
            </a:r>
          </a:p>
        </p:txBody>
      </p:sp>
      <p:sp>
        <p:nvSpPr>
          <p:cNvPr id="3" name="Content Placeholder 2"/>
          <p:cNvSpPr>
            <a:spLocks noGrp="1"/>
          </p:cNvSpPr>
          <p:nvPr>
            <p:ph idx="1"/>
          </p:nvPr>
        </p:nvSpPr>
        <p:spPr/>
        <p:txBody>
          <a:bodyPr>
            <a:normAutofit/>
          </a:bodyPr>
          <a:lstStyle/>
          <a:p>
            <a:r>
              <a:rPr lang="en-US" dirty="0"/>
              <a:t>These data are collected by:</a:t>
            </a:r>
          </a:p>
          <a:p>
            <a:pPr lvl="1"/>
            <a:r>
              <a:rPr lang="en-US" dirty="0"/>
              <a:t>National Center for Health Statistics (NCHS)</a:t>
            </a:r>
          </a:p>
          <a:p>
            <a:pPr lvl="1">
              <a:spcAft>
                <a:spcPts val="1200"/>
              </a:spcAft>
            </a:pPr>
            <a:r>
              <a:rPr lang="en-US" dirty="0"/>
              <a:t>Agency for Healthcare Research and Quality (AHRQ)</a:t>
            </a:r>
          </a:p>
          <a:p>
            <a:r>
              <a:rPr lang="en-US" dirty="0"/>
              <a:t>Dual mission:  to provide broad access to health data and statistics, while protecting the privacy of respondents</a:t>
            </a:r>
          </a:p>
          <a:p>
            <a:pPr marL="0" indent="0">
              <a:buNone/>
            </a:pPr>
            <a:endParaRPr lang="en-US" dirty="0"/>
          </a:p>
        </p:txBody>
      </p:sp>
      <p:sp>
        <p:nvSpPr>
          <p:cNvPr id="4" name="Slide Number Placeholder 3"/>
          <p:cNvSpPr>
            <a:spLocks noGrp="1"/>
          </p:cNvSpPr>
          <p:nvPr>
            <p:ph type="sldNum" sz="quarter" idx="12"/>
          </p:nvPr>
        </p:nvSpPr>
        <p:spPr/>
        <p:txBody>
          <a:bodyPr/>
          <a:lstStyle/>
          <a:p>
            <a:fld id="{5212C905-FF40-4437-BDDD-7BDE312C732D}" type="slidenum">
              <a:rPr lang="en-US" smtClean="0"/>
              <a:t>9</a:t>
            </a:fld>
            <a:endParaRPr lang="en-US" dirty="0"/>
          </a:p>
        </p:txBody>
      </p:sp>
    </p:spTree>
    <p:extLst>
      <p:ext uri="{BB962C8B-B14F-4D97-AF65-F5344CB8AC3E}">
        <p14:creationId xmlns:p14="http://schemas.microsoft.com/office/powerpoint/2010/main" val="29454918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a8237329-c270-490a-b165-101cfb3e4d19"/>
</p:tagLst>
</file>

<file path=ppt/theme/theme1.xml><?xml version="1.0" encoding="utf-8"?>
<a:theme xmlns:a="http://schemas.openxmlformats.org/drawingml/2006/main" name="Census_External_General_Futuristic_mar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Census_External_General_Futuristic_mar2014</Template>
  <TotalTime>2968</TotalTime>
  <Words>1835</Words>
  <Application>Microsoft Office PowerPoint</Application>
  <PresentationFormat>On-screen Show (4:3)</PresentationFormat>
  <Paragraphs>272</Paragraphs>
  <Slides>22</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Wingdings</vt:lpstr>
      <vt:lpstr>ヒラギノ角ゴ Pro W3</vt:lpstr>
      <vt:lpstr>Census_External_General_Futuristic_mar2014</vt:lpstr>
      <vt:lpstr>Conducting Research in the Penn State Federal Statistical Research Data Center</vt:lpstr>
      <vt:lpstr>Disclaimer</vt:lpstr>
      <vt:lpstr>Data are collected by various federal agencies </vt:lpstr>
      <vt:lpstr>Advantages of Restricted Data</vt:lpstr>
      <vt:lpstr>Linking - the Power of the PIK</vt:lpstr>
      <vt:lpstr>Census Demographic Datasets</vt:lpstr>
      <vt:lpstr>More Detailed Geography</vt:lpstr>
      <vt:lpstr>Example – Van Hook, Lowrey, et al</vt:lpstr>
      <vt:lpstr>Health Data in the RDC</vt:lpstr>
      <vt:lpstr>What Types of NCHS Data?</vt:lpstr>
      <vt:lpstr>What’s Restricted?</vt:lpstr>
      <vt:lpstr>National Center for Science and Engineering Statistics</vt:lpstr>
      <vt:lpstr>CJARS</vt:lpstr>
      <vt:lpstr>CJARS</vt:lpstr>
      <vt:lpstr>CJARS</vt:lpstr>
      <vt:lpstr>How to Access the RDC</vt:lpstr>
      <vt:lpstr>Guidelines for Census proposal</vt:lpstr>
      <vt:lpstr>Working in the RDC lab </vt:lpstr>
      <vt:lpstr>Timeframe – “Patience is a Virtue”</vt:lpstr>
      <vt:lpstr>Contact Information</vt:lpstr>
      <vt:lpstr>Resources &amp; Links for Health/BLS Data</vt:lpstr>
      <vt:lpstr>Resources &amp; Links for Health Data</vt:lpstr>
    </vt:vector>
  </TitlesOfParts>
  <Company>Federal Reserve Bank of Atlanta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f1mrb02</dc:creator>
  <cp:lastModifiedBy>Emily K Greenman (CENSUS/CED FED)</cp:lastModifiedBy>
  <cp:revision>86</cp:revision>
  <cp:lastPrinted>2017-12-11T21:23:20Z</cp:lastPrinted>
  <dcterms:created xsi:type="dcterms:W3CDTF">2014-04-21T17:46:00Z</dcterms:created>
  <dcterms:modified xsi:type="dcterms:W3CDTF">2022-03-22T16:21:05Z</dcterms:modified>
</cp:coreProperties>
</file>